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6858000" cx="12192000"/>
  <p:notesSz cx="9601200" cy="7315200"/>
  <p:embeddedFontLst>
    <p:embeddedFont>
      <p:font typeface="IBM Plex Mono SemiBold"/>
      <p:regular r:id="rId54"/>
      <p:bold r:id="rId55"/>
      <p:italic r:id="rId56"/>
      <p:boldItalic r:id="rId57"/>
    </p:embeddedFont>
    <p:embeddedFont>
      <p:font typeface="IBM Plex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B360D3-EDCD-44ED-8B23-95EB63543F98}">
  <a:tblStyle styleId="{0EB360D3-EDCD-44ED-8B23-95EB63543F9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IBMPlexMon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Mon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IBMPlexMonoSemiBold-bold.fntdata"/><Relationship Id="rId10" Type="http://schemas.openxmlformats.org/officeDocument/2006/relationships/slide" Target="slides/slide4.xml"/><Relationship Id="rId54" Type="http://schemas.openxmlformats.org/officeDocument/2006/relationships/font" Target="fonts/IBMPlexMonoSemiBold-regular.fntdata"/><Relationship Id="rId13" Type="http://schemas.openxmlformats.org/officeDocument/2006/relationships/slide" Target="slides/slide7.xml"/><Relationship Id="rId57" Type="http://schemas.openxmlformats.org/officeDocument/2006/relationships/font" Target="fonts/IBMPlexMonoSemiBold-boldItalic.fntdata"/><Relationship Id="rId12" Type="http://schemas.openxmlformats.org/officeDocument/2006/relationships/slide" Target="slides/slide6.xml"/><Relationship Id="rId56" Type="http://schemas.openxmlformats.org/officeDocument/2006/relationships/font" Target="fonts/IBMPlexMonoSemiBold-italic.fntdata"/><Relationship Id="rId15" Type="http://schemas.openxmlformats.org/officeDocument/2006/relationships/slide" Target="slides/slide9.xml"/><Relationship Id="rId59" Type="http://schemas.openxmlformats.org/officeDocument/2006/relationships/font" Target="fonts/IBMPlexMono-bold.fntdata"/><Relationship Id="rId14" Type="http://schemas.openxmlformats.org/officeDocument/2006/relationships/slide" Target="slides/slide8.xml"/><Relationship Id="rId58" Type="http://schemas.openxmlformats.org/officeDocument/2006/relationships/font" Target="fonts/IBMPlexMon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160520" cy="1806919"/>
          </a:xfrm>
          <a:prstGeom prst="rect">
            <a:avLst/>
          </a:prstGeom>
          <a:noFill/>
          <a:ln>
            <a:noFill/>
          </a:ln>
        </p:spPr>
        <p:txBody>
          <a:bodyPr anchorCtr="0" anchor="t" bIns="88725" lIns="177475" spcFirstLastPara="1" rIns="177475" wrap="square" tIns="88725">
            <a:noAutofit/>
          </a:bodyPr>
          <a:lstStyle>
            <a:lvl1pPr lvl="0" marR="0" rtl="0" algn="l">
              <a:spcBef>
                <a:spcPts val="0"/>
              </a:spcBef>
              <a:spcAft>
                <a:spcPts val="0"/>
              </a:spcAft>
              <a:buSzPts val="1400"/>
              <a:buNone/>
              <a:defRPr b="0" i="0" sz="2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438458" y="0"/>
            <a:ext cx="4160520" cy="1806919"/>
          </a:xfrm>
          <a:prstGeom prst="rect">
            <a:avLst/>
          </a:prstGeom>
          <a:noFill/>
          <a:ln>
            <a:noFill/>
          </a:ln>
        </p:spPr>
        <p:txBody>
          <a:bodyPr anchorCtr="0" anchor="t" bIns="88725" lIns="177475" spcFirstLastPara="1" rIns="177475" wrap="square" tIns="88725">
            <a:noAutofit/>
          </a:bodyPr>
          <a:lstStyle>
            <a:lvl1pPr lvl="0" marR="0" rtl="0" algn="r">
              <a:spcBef>
                <a:spcPts val="0"/>
              </a:spcBef>
              <a:spcAft>
                <a:spcPts val="0"/>
              </a:spcAft>
              <a:buSzPts val="1400"/>
              <a:buNone/>
              <a:defRPr b="0" i="0" sz="2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60120" y="17331397"/>
            <a:ext cx="7680960" cy="14180234"/>
          </a:xfrm>
          <a:prstGeom prst="rect">
            <a:avLst/>
          </a:prstGeom>
          <a:noFill/>
          <a:ln>
            <a:noFill/>
          </a:ln>
        </p:spPr>
        <p:txBody>
          <a:bodyPr anchorCtr="0" anchor="t" bIns="88725" lIns="177475" spcFirstLastPara="1" rIns="177475" wrap="square" tIns="887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34206379"/>
            <a:ext cx="4160520" cy="1806915"/>
          </a:xfrm>
          <a:prstGeom prst="rect">
            <a:avLst/>
          </a:prstGeom>
          <a:noFill/>
          <a:ln>
            <a:noFill/>
          </a:ln>
        </p:spPr>
        <p:txBody>
          <a:bodyPr anchorCtr="0" anchor="b" bIns="88725" lIns="177475" spcFirstLastPara="1" rIns="177475" wrap="square" tIns="88725">
            <a:noAutofit/>
          </a:bodyPr>
          <a:lstStyle>
            <a:lvl1pPr lvl="0" marR="0" rtl="0" algn="l">
              <a:spcBef>
                <a:spcPts val="0"/>
              </a:spcBef>
              <a:spcAft>
                <a:spcPts val="0"/>
              </a:spcAft>
              <a:buSzPts val="1400"/>
              <a:buNone/>
              <a:defRPr b="0" i="0" sz="2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438458" y="34206379"/>
            <a:ext cx="4160520" cy="1806915"/>
          </a:xfrm>
          <a:prstGeom prst="rect">
            <a:avLst/>
          </a:prstGeom>
          <a:noFill/>
          <a:ln>
            <a:noFill/>
          </a:ln>
        </p:spPr>
        <p:txBody>
          <a:bodyPr anchorCtr="0" anchor="b" bIns="88725" lIns="177475" spcFirstLastPara="1" rIns="177475" wrap="square" tIns="88725">
            <a:noAutofit/>
          </a:bodyPr>
          <a:lstStyle/>
          <a:p>
            <a:pPr indent="0" lvl="0" marL="0" marR="0" rtl="0" algn="r">
              <a:spcBef>
                <a:spcPts val="0"/>
              </a:spcBef>
              <a:spcAft>
                <a:spcPts val="0"/>
              </a:spcAft>
              <a:buNone/>
            </a:pPr>
            <a:fld id="{00000000-1234-1234-1234-123412341234}" type="slidenum">
              <a:rPr b="0" i="0" lang="en-US" sz="2300" u="none" cap="none" strike="noStrike">
                <a:solidFill>
                  <a:schemeClr val="dk1"/>
                </a:solidFill>
                <a:latin typeface="Calibri"/>
                <a:ea typeface="Calibri"/>
                <a:cs typeface="Calibri"/>
                <a:sym typeface="Calibri"/>
              </a:rPr>
              <a:t>‹#›</a:t>
            </a:fld>
            <a:endParaRPr b="0" i="0" sz="2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203" name="Google Shape;203;p10: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230" name="Google Shape;230;p11: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2:notes"/>
          <p:cNvSpPr txBox="1"/>
          <p:nvPr>
            <p:ph idx="1" type="body"/>
          </p:nvPr>
        </p:nvSpPr>
        <p:spPr>
          <a:xfrm>
            <a:off x="960120" y="17331397"/>
            <a:ext cx="7680960" cy="14180234"/>
          </a:xfrm>
          <a:prstGeom prst="rect">
            <a:avLst/>
          </a:prstGeom>
          <a:noFill/>
          <a:ln>
            <a:noFill/>
          </a:ln>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245" name="Google Shape;245;p12:notes"/>
          <p:cNvSpPr txBox="1"/>
          <p:nvPr>
            <p:ph idx="12" type="sldNum"/>
          </p:nvPr>
        </p:nvSpPr>
        <p:spPr>
          <a:xfrm>
            <a:off x="5438458" y="34206379"/>
            <a:ext cx="4160520" cy="1806915"/>
          </a:xfrm>
          <a:prstGeom prst="rect">
            <a:avLst/>
          </a:prstGeom>
          <a:noFill/>
          <a:ln>
            <a:noFill/>
          </a:ln>
        </p:spPr>
        <p:txBody>
          <a:bodyPr anchorCtr="0" anchor="b" bIns="88725" lIns="177475" spcFirstLastPara="1" rIns="177475" wrap="square" tIns="88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253" name="Google Shape;253;p13: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4: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261" name="Google Shape;261;p14: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5: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5:notes"/>
          <p:cNvSpPr txBox="1"/>
          <p:nvPr>
            <p:ph idx="1" type="body"/>
          </p:nvPr>
        </p:nvSpPr>
        <p:spPr>
          <a:xfrm>
            <a:off x="960120" y="17331397"/>
            <a:ext cx="7680960" cy="14180234"/>
          </a:xfrm>
          <a:prstGeom prst="rect">
            <a:avLst/>
          </a:prstGeom>
          <a:noFill/>
          <a:ln>
            <a:noFill/>
          </a:ln>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270" name="Google Shape;270;p15:notes"/>
          <p:cNvSpPr txBox="1"/>
          <p:nvPr>
            <p:ph idx="12" type="sldNum"/>
          </p:nvPr>
        </p:nvSpPr>
        <p:spPr>
          <a:xfrm>
            <a:off x="5438458" y="34206379"/>
            <a:ext cx="4160520" cy="1806915"/>
          </a:xfrm>
          <a:prstGeom prst="rect">
            <a:avLst/>
          </a:prstGeom>
          <a:noFill/>
          <a:ln>
            <a:noFill/>
          </a:ln>
        </p:spPr>
        <p:txBody>
          <a:bodyPr anchorCtr="0" anchor="b" bIns="88725" lIns="177475" spcFirstLastPara="1" rIns="177475" wrap="square" tIns="88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6: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6:notes"/>
          <p:cNvSpPr txBox="1"/>
          <p:nvPr>
            <p:ph idx="1" type="body"/>
          </p:nvPr>
        </p:nvSpPr>
        <p:spPr>
          <a:xfrm>
            <a:off x="960120" y="17331397"/>
            <a:ext cx="7680960" cy="14180234"/>
          </a:xfrm>
          <a:prstGeom prst="rect">
            <a:avLst/>
          </a:prstGeom>
          <a:noFill/>
          <a:ln>
            <a:noFill/>
          </a:ln>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295" name="Google Shape;295;p16:notes"/>
          <p:cNvSpPr txBox="1"/>
          <p:nvPr>
            <p:ph idx="12" type="sldNum"/>
          </p:nvPr>
        </p:nvSpPr>
        <p:spPr>
          <a:xfrm>
            <a:off x="5438458" y="34206379"/>
            <a:ext cx="4160520" cy="1806915"/>
          </a:xfrm>
          <a:prstGeom prst="rect">
            <a:avLst/>
          </a:prstGeom>
          <a:noFill/>
          <a:ln>
            <a:noFill/>
          </a:ln>
        </p:spPr>
        <p:txBody>
          <a:bodyPr anchorCtr="0" anchor="b" bIns="88725" lIns="177475" spcFirstLastPara="1" rIns="177475" wrap="square" tIns="88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7: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02" name="Google Shape;302;p17: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8: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06" name="Google Shape;306;p18: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9: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14" name="Google Shape;314;p19: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2:notes"/>
          <p:cNvSpPr txBox="1"/>
          <p:nvPr>
            <p:ph idx="1" type="body"/>
          </p:nvPr>
        </p:nvSpPr>
        <p:spPr>
          <a:xfrm>
            <a:off x="960120" y="17331397"/>
            <a:ext cx="7680960" cy="14180234"/>
          </a:xfrm>
          <a:prstGeom prst="rect">
            <a:avLst/>
          </a:prstGeom>
          <a:noFill/>
          <a:ln>
            <a:noFill/>
          </a:ln>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90" name="Google Shape;90;p2:notes"/>
          <p:cNvSpPr txBox="1"/>
          <p:nvPr>
            <p:ph idx="12" type="sldNum"/>
          </p:nvPr>
        </p:nvSpPr>
        <p:spPr>
          <a:xfrm>
            <a:off x="5438458" y="34206379"/>
            <a:ext cx="4160520" cy="1806915"/>
          </a:xfrm>
          <a:prstGeom prst="rect">
            <a:avLst/>
          </a:prstGeom>
          <a:noFill/>
          <a:ln>
            <a:noFill/>
          </a:ln>
        </p:spPr>
        <p:txBody>
          <a:bodyPr anchorCtr="0" anchor="b" bIns="88725" lIns="177475" spcFirstLastPara="1" rIns="177475" wrap="square" tIns="88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0: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22" name="Google Shape;322;p20: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1: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30" name="Google Shape;330;p21: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2: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38" name="Google Shape;338;p22: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3: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46" name="Google Shape;346;p23: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4: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54" name="Google Shape;354;p24: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25:notes"/>
          <p:cNvSpPr txBox="1"/>
          <p:nvPr>
            <p:ph idx="1" type="body"/>
          </p:nvPr>
        </p:nvSpPr>
        <p:spPr>
          <a:xfrm>
            <a:off x="960120" y="17331397"/>
            <a:ext cx="7680960" cy="14180234"/>
          </a:xfrm>
          <a:prstGeom prst="rect">
            <a:avLst/>
          </a:prstGeom>
          <a:noFill/>
          <a:ln>
            <a:noFill/>
          </a:ln>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63" name="Google Shape;363;p25:notes"/>
          <p:cNvSpPr txBox="1"/>
          <p:nvPr>
            <p:ph idx="12" type="sldNum"/>
          </p:nvPr>
        </p:nvSpPr>
        <p:spPr>
          <a:xfrm>
            <a:off x="5438458" y="34206379"/>
            <a:ext cx="4160520" cy="1806915"/>
          </a:xfrm>
          <a:prstGeom prst="rect">
            <a:avLst/>
          </a:prstGeom>
          <a:noFill/>
          <a:ln>
            <a:noFill/>
          </a:ln>
        </p:spPr>
        <p:txBody>
          <a:bodyPr anchorCtr="0" anchor="b" bIns="88725" lIns="177475" spcFirstLastPara="1" rIns="177475" wrap="square" tIns="88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6: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72" name="Google Shape;372;p26: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7: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80" name="Google Shape;380;p27: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8: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88" name="Google Shape;388;p28: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9: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396" name="Google Shape;396;p29: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0: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04" name="Google Shape;404;p30: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1: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12" name="Google Shape;412;p31: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2: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21" name="Google Shape;421;p32: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3: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29" name="Google Shape;429;p33: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4: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37" name="Google Shape;437;p34: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5: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41" name="Google Shape;441;p35: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6: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49" name="Google Shape;449;p36: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7: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65" name="Google Shape;465;p37: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8: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73" name="Google Shape;473;p38: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9: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77" name="Google Shape;477;p39: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0: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85" name="Google Shape;485;p40: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1: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41:notes"/>
          <p:cNvSpPr txBox="1"/>
          <p:nvPr>
            <p:ph idx="1" type="body"/>
          </p:nvPr>
        </p:nvSpPr>
        <p:spPr>
          <a:xfrm>
            <a:off x="960120" y="17331397"/>
            <a:ext cx="7680960" cy="14180234"/>
          </a:xfrm>
          <a:prstGeom prst="rect">
            <a:avLst/>
          </a:prstGeom>
          <a:noFill/>
          <a:ln>
            <a:noFill/>
          </a:ln>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494" name="Google Shape;494;p41:notes"/>
          <p:cNvSpPr txBox="1"/>
          <p:nvPr>
            <p:ph idx="12" type="sldNum"/>
          </p:nvPr>
        </p:nvSpPr>
        <p:spPr>
          <a:xfrm>
            <a:off x="5438458" y="34206379"/>
            <a:ext cx="4160520" cy="1806915"/>
          </a:xfrm>
          <a:prstGeom prst="rect">
            <a:avLst/>
          </a:prstGeom>
          <a:noFill/>
          <a:ln>
            <a:noFill/>
          </a:ln>
        </p:spPr>
        <p:txBody>
          <a:bodyPr anchorCtr="0" anchor="b" bIns="88725" lIns="177475" spcFirstLastPara="1" rIns="177475" wrap="square" tIns="88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2: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506" name="Google Shape;506;p42: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3: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510" name="Google Shape;510;p43: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4: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519" name="Google Shape;519;p44: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5: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528" name="Google Shape;528;p45: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6: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46:notes"/>
          <p:cNvSpPr txBox="1"/>
          <p:nvPr>
            <p:ph idx="1" type="body"/>
          </p:nvPr>
        </p:nvSpPr>
        <p:spPr>
          <a:xfrm>
            <a:off x="960120" y="17331397"/>
            <a:ext cx="7680960" cy="14180234"/>
          </a:xfrm>
          <a:prstGeom prst="rect">
            <a:avLst/>
          </a:prstGeom>
          <a:noFill/>
          <a:ln>
            <a:noFill/>
          </a:ln>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536" name="Google Shape;536;p46:notes"/>
          <p:cNvSpPr txBox="1"/>
          <p:nvPr>
            <p:ph idx="12" type="sldNum"/>
          </p:nvPr>
        </p:nvSpPr>
        <p:spPr>
          <a:xfrm>
            <a:off x="5438458" y="34206379"/>
            <a:ext cx="4160520" cy="1806915"/>
          </a:xfrm>
          <a:prstGeom prst="rect">
            <a:avLst/>
          </a:prstGeom>
          <a:noFill/>
          <a:ln>
            <a:noFill/>
          </a:ln>
        </p:spPr>
        <p:txBody>
          <a:bodyPr anchorCtr="0" anchor="b" bIns="88725" lIns="177475" spcFirstLastPara="1" rIns="177475" wrap="square" tIns="88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7: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545" name="Google Shape;545;p47: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6:notes"/>
          <p:cNvSpPr txBox="1"/>
          <p:nvPr>
            <p:ph idx="1" type="body"/>
          </p:nvPr>
        </p:nvSpPr>
        <p:spPr>
          <a:xfrm>
            <a:off x="960120" y="17331397"/>
            <a:ext cx="7680960" cy="14180234"/>
          </a:xfrm>
          <a:prstGeom prst="rect">
            <a:avLst/>
          </a:prstGeom>
          <a:noFill/>
          <a:ln>
            <a:noFill/>
          </a:ln>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117" name="Google Shape;117;p6:notes"/>
          <p:cNvSpPr txBox="1"/>
          <p:nvPr>
            <p:ph idx="12" type="sldNum"/>
          </p:nvPr>
        </p:nvSpPr>
        <p:spPr>
          <a:xfrm>
            <a:off x="5438458" y="34206379"/>
            <a:ext cx="4160520" cy="1806915"/>
          </a:xfrm>
          <a:prstGeom prst="rect">
            <a:avLst/>
          </a:prstGeom>
          <a:noFill/>
          <a:ln>
            <a:noFill/>
          </a:ln>
        </p:spPr>
        <p:txBody>
          <a:bodyPr anchorCtr="0" anchor="b" bIns="88725" lIns="177475" spcFirstLastPara="1" rIns="177475" wrap="square" tIns="88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960120" y="17331397"/>
            <a:ext cx="7680960" cy="14180234"/>
          </a:xfrm>
          <a:prstGeom prst="rect">
            <a:avLst/>
          </a:prstGeom>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124" name="Google Shape;124;p7: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8:notes"/>
          <p:cNvSpPr txBox="1"/>
          <p:nvPr>
            <p:ph idx="1" type="body"/>
          </p:nvPr>
        </p:nvSpPr>
        <p:spPr>
          <a:xfrm>
            <a:off x="960120" y="17331397"/>
            <a:ext cx="7680960" cy="14180234"/>
          </a:xfrm>
          <a:prstGeom prst="rect">
            <a:avLst/>
          </a:prstGeom>
          <a:noFill/>
          <a:ln>
            <a:noFill/>
          </a:ln>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156" name="Google Shape;156;p8:notes"/>
          <p:cNvSpPr txBox="1"/>
          <p:nvPr>
            <p:ph idx="12" type="sldNum"/>
          </p:nvPr>
        </p:nvSpPr>
        <p:spPr>
          <a:xfrm>
            <a:off x="5438458" y="34206379"/>
            <a:ext cx="4160520" cy="1806915"/>
          </a:xfrm>
          <a:prstGeom prst="rect">
            <a:avLst/>
          </a:prstGeom>
          <a:noFill/>
          <a:ln>
            <a:noFill/>
          </a:ln>
        </p:spPr>
        <p:txBody>
          <a:bodyPr anchorCtr="0" anchor="b" bIns="88725" lIns="177475" spcFirstLastPara="1" rIns="177475" wrap="square" tIns="88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p:nvPr>
            <p:ph idx="2" type="sldImg"/>
          </p:nvPr>
        </p:nvSpPr>
        <p:spPr>
          <a:xfrm>
            <a:off x="-6002338" y="4502150"/>
            <a:ext cx="21605876" cy="12153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9:notes"/>
          <p:cNvSpPr txBox="1"/>
          <p:nvPr>
            <p:ph idx="1" type="body"/>
          </p:nvPr>
        </p:nvSpPr>
        <p:spPr>
          <a:xfrm>
            <a:off x="960120" y="17331397"/>
            <a:ext cx="7680960" cy="14180234"/>
          </a:xfrm>
          <a:prstGeom prst="rect">
            <a:avLst/>
          </a:prstGeom>
          <a:noFill/>
          <a:ln>
            <a:noFill/>
          </a:ln>
        </p:spPr>
        <p:txBody>
          <a:bodyPr anchorCtr="0" anchor="t" bIns="88725" lIns="177475" spcFirstLastPara="1" rIns="177475" wrap="square" tIns="88725">
            <a:noAutofit/>
          </a:bodyPr>
          <a:lstStyle/>
          <a:p>
            <a:pPr indent="0" lvl="0" marL="0" rtl="0" algn="l">
              <a:spcBef>
                <a:spcPts val="0"/>
              </a:spcBef>
              <a:spcAft>
                <a:spcPts val="0"/>
              </a:spcAft>
              <a:buNone/>
            </a:pPr>
            <a:r>
              <a:t/>
            </a:r>
            <a:endParaRPr/>
          </a:p>
        </p:txBody>
      </p:sp>
      <p:sp>
        <p:nvSpPr>
          <p:cNvPr id="181" name="Google Shape;181;p9:notes"/>
          <p:cNvSpPr txBox="1"/>
          <p:nvPr>
            <p:ph idx="12" type="sldNum"/>
          </p:nvPr>
        </p:nvSpPr>
        <p:spPr>
          <a:xfrm>
            <a:off x="5438458" y="34206379"/>
            <a:ext cx="4160520" cy="1806915"/>
          </a:xfrm>
          <a:prstGeom prst="rect">
            <a:avLst/>
          </a:prstGeom>
          <a:noFill/>
          <a:ln>
            <a:noFill/>
          </a:ln>
        </p:spPr>
        <p:txBody>
          <a:bodyPr anchorCtr="0" anchor="b" bIns="88725" lIns="177475" spcFirstLastPara="1" rIns="177475" wrap="square" tIns="88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hyperlink" Target="https://github.com/abdulj007/Falcon-9-Data-Science-Project/blob/master/Data%20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hyperlink" Target="https://github.com/abdulj007/Falcon-9-Data-Science-Project/blob/master/EDA%20with%20visualization%20-%20Pandas%20and%20matplotlib.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hyperlink" Target="https://github.com/abdulj007/Falcon-9-Data-Science-Project/blob/master/EDA%20with%20SQ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hyperlink" Target="https://github.com/abdulj007/Falcon-9-Data-Science-Project/blob/master/Data%20Visualization%20with%20Folium.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hyperlink" Target="https://github.com/abdulj007/Falcon-9-Data-Science-Project/blob/master/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hyperlink" Target="https://github.com/abdulj007/Falcon-9-Data-Science-Project/blob/master/ML%20Prediction%20Lab.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s://github.com/abdulj007/Falcon-9-Data-Science-Project/blob/master/Data%20Collection%20API%20Lab%20.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github.com/abdulj007/Falcon-9-Data-Science-Project/blob/master/Data%20Collection%20with%20Web%20Scraping.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32328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Abduljalil Abdulmumin Abiri</a:t>
            </a:r>
            <a:endParaRPr sz="1800">
              <a:solidFill>
                <a:schemeClr val="lt2"/>
              </a:solidFill>
              <a:latin typeface="Arial"/>
              <a:ea typeface="Arial"/>
              <a:cs typeface="Arial"/>
              <a:sym typeface="Arial"/>
            </a:endParaRPr>
          </a:p>
          <a:p>
            <a:pPr indent="0" lvl="0" marL="0" marR="0" rtl="0" algn="l">
              <a:spcBef>
                <a:spcPts val="0"/>
              </a:spcBef>
              <a:spcAft>
                <a:spcPts val="0"/>
              </a:spcAft>
              <a:buNone/>
            </a:pPr>
            <a:r>
              <a:rPr lang="en-US" sz="1800">
                <a:solidFill>
                  <a:schemeClr val="lt2"/>
                </a:solidFill>
                <a:latin typeface="Arial"/>
                <a:ea typeface="Arial"/>
                <a:cs typeface="Arial"/>
                <a:sym typeface="Arial"/>
              </a:rPr>
              <a:t>3</a:t>
            </a:r>
            <a:r>
              <a:rPr baseline="30000" lang="en-US" sz="1800">
                <a:solidFill>
                  <a:schemeClr val="lt2"/>
                </a:solidFill>
                <a:latin typeface="Arial"/>
                <a:ea typeface="Arial"/>
                <a:cs typeface="Arial"/>
                <a:sym typeface="Arial"/>
              </a:rPr>
              <a:t>rd</a:t>
            </a:r>
            <a:r>
              <a:rPr lang="en-US" sz="1800">
                <a:solidFill>
                  <a:schemeClr val="lt2"/>
                </a:solidFill>
                <a:latin typeface="Arial"/>
                <a:ea typeface="Arial"/>
                <a:cs typeface="Arial"/>
                <a:sym typeface="Arial"/>
              </a:rPr>
              <a:t> October, 2021</a:t>
            </a:r>
            <a:endParaRPr sz="1800">
              <a:solidFill>
                <a:schemeClr val="lt2"/>
              </a:solidFill>
              <a:latin typeface="Arial"/>
              <a:ea typeface="Arial"/>
              <a:cs typeface="Arial"/>
              <a:sym typeface="Arial"/>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 name="Google Shape;206;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grpSp>
        <p:nvGrpSpPr>
          <p:cNvPr id="207" name="Google Shape;207;p24"/>
          <p:cNvGrpSpPr/>
          <p:nvPr/>
        </p:nvGrpSpPr>
        <p:grpSpPr>
          <a:xfrm>
            <a:off x="4800600" y="1981200"/>
            <a:ext cx="5956331" cy="4659370"/>
            <a:chOff x="0" y="0"/>
            <a:chExt cx="5956331" cy="4659370"/>
          </a:xfrm>
        </p:grpSpPr>
        <p:sp>
          <p:nvSpPr>
            <p:cNvPr id="208" name="Google Shape;208;p24"/>
            <p:cNvSpPr/>
            <p:nvPr/>
          </p:nvSpPr>
          <p:spPr>
            <a:xfrm>
              <a:off x="0" y="0"/>
              <a:ext cx="4586375" cy="838686"/>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txBox="1"/>
            <p:nvPr/>
          </p:nvSpPr>
          <p:spPr>
            <a:xfrm>
              <a:off x="24564" y="24564"/>
              <a:ext cx="3583241" cy="789558"/>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None/>
              </a:pPr>
              <a:r>
                <a:rPr lang="en-US" sz="1700">
                  <a:solidFill>
                    <a:schemeClr val="dk1"/>
                  </a:solidFill>
                  <a:latin typeface="Calibri"/>
                  <a:ea typeface="Calibri"/>
                  <a:cs typeface="Calibri"/>
                  <a:sym typeface="Calibri"/>
                </a:rPr>
                <a:t>Calculated the number of launches on each site.</a:t>
              </a:r>
              <a:endParaRPr sz="1700">
                <a:solidFill>
                  <a:schemeClr val="dk1"/>
                </a:solidFill>
                <a:latin typeface="Calibri"/>
                <a:ea typeface="Calibri"/>
                <a:cs typeface="Calibri"/>
                <a:sym typeface="Calibri"/>
              </a:endParaRPr>
            </a:p>
          </p:txBody>
        </p:sp>
        <p:sp>
          <p:nvSpPr>
            <p:cNvPr id="210" name="Google Shape;210;p24"/>
            <p:cNvSpPr/>
            <p:nvPr/>
          </p:nvSpPr>
          <p:spPr>
            <a:xfrm>
              <a:off x="342489" y="955171"/>
              <a:ext cx="4586375" cy="838686"/>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txBox="1"/>
            <p:nvPr/>
          </p:nvSpPr>
          <p:spPr>
            <a:xfrm>
              <a:off x="367053" y="979735"/>
              <a:ext cx="3649612" cy="789558"/>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None/>
              </a:pPr>
              <a:r>
                <a:rPr lang="en-US" sz="1700">
                  <a:solidFill>
                    <a:schemeClr val="dk1"/>
                  </a:solidFill>
                  <a:latin typeface="Calibri"/>
                  <a:ea typeface="Calibri"/>
                  <a:cs typeface="Calibri"/>
                  <a:sym typeface="Calibri"/>
                </a:rPr>
                <a:t>Calculated the number and occurrence of each orbit</a:t>
              </a:r>
              <a:endParaRPr sz="1700">
                <a:solidFill>
                  <a:schemeClr val="dk1"/>
                </a:solidFill>
                <a:latin typeface="Calibri"/>
                <a:ea typeface="Calibri"/>
                <a:cs typeface="Calibri"/>
                <a:sym typeface="Calibri"/>
              </a:endParaRPr>
            </a:p>
          </p:txBody>
        </p:sp>
        <p:sp>
          <p:nvSpPr>
            <p:cNvPr id="212" name="Google Shape;212;p24"/>
            <p:cNvSpPr/>
            <p:nvPr/>
          </p:nvSpPr>
          <p:spPr>
            <a:xfrm>
              <a:off x="684978" y="1910342"/>
              <a:ext cx="4586375" cy="838686"/>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txBox="1"/>
            <p:nvPr/>
          </p:nvSpPr>
          <p:spPr>
            <a:xfrm>
              <a:off x="709542" y="1934906"/>
              <a:ext cx="3649612" cy="789558"/>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None/>
              </a:pPr>
              <a:r>
                <a:rPr lang="en-US" sz="1700">
                  <a:solidFill>
                    <a:schemeClr val="dk1"/>
                  </a:solidFill>
                  <a:latin typeface="Calibri"/>
                  <a:ea typeface="Calibri"/>
                  <a:cs typeface="Calibri"/>
                  <a:sym typeface="Calibri"/>
                </a:rPr>
                <a:t>Calculated the number and occurrence of mission outcome per orbit type</a:t>
              </a:r>
              <a:endParaRPr sz="1700">
                <a:solidFill>
                  <a:schemeClr val="dk1"/>
                </a:solidFill>
                <a:latin typeface="Calibri"/>
                <a:ea typeface="Calibri"/>
                <a:cs typeface="Calibri"/>
                <a:sym typeface="Calibri"/>
              </a:endParaRPr>
            </a:p>
          </p:txBody>
        </p:sp>
        <p:sp>
          <p:nvSpPr>
            <p:cNvPr id="214" name="Google Shape;214;p24"/>
            <p:cNvSpPr/>
            <p:nvPr/>
          </p:nvSpPr>
          <p:spPr>
            <a:xfrm>
              <a:off x="1027467" y="2865513"/>
              <a:ext cx="4586375" cy="838686"/>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txBox="1"/>
            <p:nvPr/>
          </p:nvSpPr>
          <p:spPr>
            <a:xfrm>
              <a:off x="1052031" y="2890077"/>
              <a:ext cx="3649612" cy="789558"/>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None/>
              </a:pPr>
              <a:r>
                <a:rPr lang="en-US" sz="1700">
                  <a:solidFill>
                    <a:schemeClr val="dk1"/>
                  </a:solidFill>
                  <a:latin typeface="Calibri"/>
                  <a:ea typeface="Calibri"/>
                  <a:cs typeface="Calibri"/>
                  <a:sym typeface="Calibri"/>
                </a:rPr>
                <a:t>Created a landing outcome label from Outcome column</a:t>
              </a:r>
              <a:endParaRPr sz="1700">
                <a:solidFill>
                  <a:schemeClr val="dk1"/>
                </a:solidFill>
                <a:latin typeface="Calibri"/>
                <a:ea typeface="Calibri"/>
                <a:cs typeface="Calibri"/>
                <a:sym typeface="Calibri"/>
              </a:endParaRPr>
            </a:p>
          </p:txBody>
        </p:sp>
        <p:sp>
          <p:nvSpPr>
            <p:cNvPr id="216" name="Google Shape;216;p24"/>
            <p:cNvSpPr/>
            <p:nvPr/>
          </p:nvSpPr>
          <p:spPr>
            <a:xfrm>
              <a:off x="1369956" y="3820684"/>
              <a:ext cx="4586375" cy="838686"/>
            </a:xfrm>
            <a:prstGeom prst="roundRect">
              <a:avLst>
                <a:gd fmla="val 10000" name="adj"/>
              </a:avLst>
            </a:prstGeom>
            <a:gradFill>
              <a:gsLst>
                <a:gs pos="0">
                  <a:srgbClr val="A6B6DE"/>
                </a:gs>
                <a:gs pos="50000">
                  <a:srgbClr val="97AAD8"/>
                </a:gs>
                <a:gs pos="100000">
                  <a:srgbClr val="859CD6"/>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txBox="1"/>
            <p:nvPr/>
          </p:nvSpPr>
          <p:spPr>
            <a:xfrm>
              <a:off x="1394520" y="3845248"/>
              <a:ext cx="3649612" cy="789558"/>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None/>
              </a:pPr>
              <a:r>
                <a:rPr lang="en-US" sz="1700">
                  <a:solidFill>
                    <a:schemeClr val="dk1"/>
                  </a:solidFill>
                  <a:latin typeface="Calibri"/>
                  <a:ea typeface="Calibri"/>
                  <a:cs typeface="Calibri"/>
                  <a:sym typeface="Calibri"/>
                </a:rPr>
                <a:t>Saved the new dataset as a csv file named “dataset_part\_2.”</a:t>
              </a:r>
              <a:endParaRPr sz="1700">
                <a:solidFill>
                  <a:schemeClr val="dk1"/>
                </a:solidFill>
                <a:latin typeface="Calibri"/>
                <a:ea typeface="Calibri"/>
                <a:cs typeface="Calibri"/>
                <a:sym typeface="Calibri"/>
              </a:endParaRPr>
            </a:p>
          </p:txBody>
        </p:sp>
        <p:sp>
          <p:nvSpPr>
            <p:cNvPr id="218" name="Google Shape;218;p24"/>
            <p:cNvSpPr/>
            <p:nvPr/>
          </p:nvSpPr>
          <p:spPr>
            <a:xfrm>
              <a:off x="4041229" y="612707"/>
              <a:ext cx="545146" cy="545146"/>
            </a:xfrm>
            <a:prstGeom prst="downArrow">
              <a:avLst>
                <a:gd fmla="val 55000" name="adj1"/>
                <a:gd fmla="val 45000" name="adj2"/>
              </a:avLst>
            </a:prstGeom>
            <a:solidFill>
              <a:srgbClr val="CCD3EA">
                <a:alpha val="89803"/>
              </a:srgbClr>
            </a:solidFill>
            <a:ln cap="flat" cmpd="sng" w="9525">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txBox="1"/>
            <p:nvPr/>
          </p:nvSpPr>
          <p:spPr>
            <a:xfrm>
              <a:off x="4163887" y="612707"/>
              <a:ext cx="299830" cy="410222"/>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None/>
              </a:pPr>
              <a:r>
                <a:t/>
              </a:r>
              <a:endParaRPr sz="2400">
                <a:solidFill>
                  <a:schemeClr val="dk1"/>
                </a:solidFill>
                <a:latin typeface="Calibri"/>
                <a:ea typeface="Calibri"/>
                <a:cs typeface="Calibri"/>
                <a:sym typeface="Calibri"/>
              </a:endParaRPr>
            </a:p>
          </p:txBody>
        </p:sp>
        <p:sp>
          <p:nvSpPr>
            <p:cNvPr id="220" name="Google Shape;220;p24"/>
            <p:cNvSpPr/>
            <p:nvPr/>
          </p:nvSpPr>
          <p:spPr>
            <a:xfrm>
              <a:off x="4383718" y="1567878"/>
              <a:ext cx="545146" cy="545146"/>
            </a:xfrm>
            <a:prstGeom prst="downArrow">
              <a:avLst>
                <a:gd fmla="val 55000" name="adj1"/>
                <a:gd fmla="val 45000" name="adj2"/>
              </a:avLst>
            </a:prstGeom>
            <a:solidFill>
              <a:srgbClr val="CCD3EA">
                <a:alpha val="89803"/>
              </a:srgbClr>
            </a:solidFill>
            <a:ln cap="flat" cmpd="sng" w="9525">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txBox="1"/>
            <p:nvPr/>
          </p:nvSpPr>
          <p:spPr>
            <a:xfrm>
              <a:off x="4506376" y="1567878"/>
              <a:ext cx="299830" cy="410222"/>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None/>
              </a:pPr>
              <a:r>
                <a:t/>
              </a:r>
              <a:endParaRPr sz="2400">
                <a:solidFill>
                  <a:schemeClr val="dk1"/>
                </a:solidFill>
                <a:latin typeface="Calibri"/>
                <a:ea typeface="Calibri"/>
                <a:cs typeface="Calibri"/>
                <a:sym typeface="Calibri"/>
              </a:endParaRPr>
            </a:p>
          </p:txBody>
        </p:sp>
        <p:sp>
          <p:nvSpPr>
            <p:cNvPr id="222" name="Google Shape;222;p24"/>
            <p:cNvSpPr/>
            <p:nvPr/>
          </p:nvSpPr>
          <p:spPr>
            <a:xfrm>
              <a:off x="4726207" y="2509071"/>
              <a:ext cx="545146" cy="545146"/>
            </a:xfrm>
            <a:prstGeom prst="downArrow">
              <a:avLst>
                <a:gd fmla="val 55000" name="adj1"/>
                <a:gd fmla="val 45000" name="adj2"/>
              </a:avLst>
            </a:prstGeom>
            <a:solidFill>
              <a:srgbClr val="CCD3EA">
                <a:alpha val="89803"/>
              </a:srgbClr>
            </a:solidFill>
            <a:ln cap="flat" cmpd="sng" w="9525">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txBox="1"/>
            <p:nvPr/>
          </p:nvSpPr>
          <p:spPr>
            <a:xfrm>
              <a:off x="4848865" y="2509071"/>
              <a:ext cx="299830" cy="410222"/>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None/>
              </a:pPr>
              <a:r>
                <a:t/>
              </a:r>
              <a:endParaRPr sz="2400">
                <a:solidFill>
                  <a:schemeClr val="dk1"/>
                </a:solidFill>
                <a:latin typeface="Calibri"/>
                <a:ea typeface="Calibri"/>
                <a:cs typeface="Calibri"/>
                <a:sym typeface="Calibri"/>
              </a:endParaRPr>
            </a:p>
          </p:txBody>
        </p:sp>
        <p:sp>
          <p:nvSpPr>
            <p:cNvPr id="224" name="Google Shape;224;p24"/>
            <p:cNvSpPr/>
            <p:nvPr/>
          </p:nvSpPr>
          <p:spPr>
            <a:xfrm>
              <a:off x="5068696" y="3473561"/>
              <a:ext cx="545146" cy="545146"/>
            </a:xfrm>
            <a:prstGeom prst="downArrow">
              <a:avLst>
                <a:gd fmla="val 55000" name="adj1"/>
                <a:gd fmla="val 45000" name="adj2"/>
              </a:avLst>
            </a:prstGeom>
            <a:solidFill>
              <a:srgbClr val="CCD3EA">
                <a:alpha val="89803"/>
              </a:srgbClr>
            </a:solidFill>
            <a:ln cap="flat" cmpd="sng" w="9525">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txBox="1"/>
            <p:nvPr/>
          </p:nvSpPr>
          <p:spPr>
            <a:xfrm>
              <a:off x="5191354" y="3473561"/>
              <a:ext cx="299830" cy="410222"/>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26" name="Google Shape;226;p24"/>
          <p:cNvSpPr txBox="1"/>
          <p:nvPr/>
        </p:nvSpPr>
        <p:spPr>
          <a:xfrm>
            <a:off x="1082040" y="1463040"/>
            <a:ext cx="38862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Performed Exploratory Data Analysis on the dataset obtained.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flowchart describes the process taken for the Data Analysis</a:t>
            </a:r>
            <a:endParaRPr sz="1800">
              <a:solidFill>
                <a:schemeClr val="dk1"/>
              </a:solidFill>
              <a:latin typeface="Calibri"/>
              <a:ea typeface="Calibri"/>
              <a:cs typeface="Calibri"/>
              <a:sym typeface="Calibri"/>
            </a:endParaRPr>
          </a:p>
        </p:txBody>
      </p:sp>
      <p:sp>
        <p:nvSpPr>
          <p:cNvPr id="227" name="Google Shape;227;p24"/>
          <p:cNvSpPr txBox="1"/>
          <p:nvPr/>
        </p:nvSpPr>
        <p:spPr>
          <a:xfrm>
            <a:off x="243840" y="3154680"/>
            <a:ext cx="40995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GITHUB LINK TO COMPLETE CODE:</a:t>
            </a:r>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LINK</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p25"/>
          <p:cNvSpPr txBox="1"/>
          <p:nvPr>
            <p:ph idx="1" type="body"/>
          </p:nvPr>
        </p:nvSpPr>
        <p:spPr>
          <a:xfrm>
            <a:off x="251851" y="1359854"/>
            <a:ext cx="695667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graphs drawn in the analysis are:</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Scatter plot graphs: Scatter plot graphs are great at showing the correlation between two continuous variables. Graphs drawn with scatter graph include: Flight Number vs Payload Mass, Orbit vs Flight Number etc. </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Bar Chart graph: A bar chart is great at making comparison of metric values across different subgroups of data. The success rate vs Orbit type used the bar chart to show the success rate of each orbit. </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Line Graph: A line graph is great at emphasizing changes in values for one variable (plotted on the vertical axis) for continuous values of the second variable (Horizontal axis)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34" name="Google Shape;234;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235" name="Google Shape;235;p25"/>
          <p:cNvPicPr preferRelativeResize="0"/>
          <p:nvPr/>
        </p:nvPicPr>
        <p:blipFill rotWithShape="1">
          <a:blip r:embed="rId4">
            <a:alphaModFix/>
          </a:blip>
          <a:srcRect b="0" l="0" r="0" t="0"/>
          <a:stretch/>
        </p:blipFill>
        <p:spPr>
          <a:xfrm>
            <a:off x="9037821" y="2965978"/>
            <a:ext cx="2372023" cy="1708349"/>
          </a:xfrm>
          <a:prstGeom prst="rect">
            <a:avLst/>
          </a:prstGeom>
          <a:noFill/>
          <a:ln>
            <a:noFill/>
          </a:ln>
        </p:spPr>
      </p:pic>
      <p:pic>
        <p:nvPicPr>
          <p:cNvPr id="236" name="Google Shape;236;p25"/>
          <p:cNvPicPr preferRelativeResize="0"/>
          <p:nvPr/>
        </p:nvPicPr>
        <p:blipFill rotWithShape="1">
          <a:blip r:embed="rId5">
            <a:alphaModFix/>
          </a:blip>
          <a:srcRect b="0" l="0" r="0" t="0"/>
          <a:stretch/>
        </p:blipFill>
        <p:spPr>
          <a:xfrm>
            <a:off x="8608192" y="1252212"/>
            <a:ext cx="2956360" cy="1785381"/>
          </a:xfrm>
          <a:prstGeom prst="rect">
            <a:avLst/>
          </a:prstGeom>
          <a:noFill/>
          <a:ln>
            <a:noFill/>
          </a:ln>
        </p:spPr>
      </p:pic>
      <p:pic>
        <p:nvPicPr>
          <p:cNvPr id="237" name="Google Shape;237;p25"/>
          <p:cNvPicPr preferRelativeResize="0"/>
          <p:nvPr/>
        </p:nvPicPr>
        <p:blipFill rotWithShape="1">
          <a:blip r:embed="rId6">
            <a:alphaModFix/>
          </a:blip>
          <a:srcRect b="0" l="0" r="0" t="0"/>
          <a:stretch/>
        </p:blipFill>
        <p:spPr>
          <a:xfrm>
            <a:off x="8122919" y="4588943"/>
            <a:ext cx="3162691" cy="2146697"/>
          </a:xfrm>
          <a:prstGeom prst="rect">
            <a:avLst/>
          </a:prstGeom>
          <a:noFill/>
          <a:ln>
            <a:noFill/>
          </a:ln>
        </p:spPr>
      </p:pic>
      <p:sp>
        <p:nvSpPr>
          <p:cNvPr id="238" name="Google Shape;238;p25"/>
          <p:cNvSpPr/>
          <p:nvPr/>
        </p:nvSpPr>
        <p:spPr>
          <a:xfrm>
            <a:off x="6751320" y="1530884"/>
            <a:ext cx="1963451" cy="453262"/>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25"/>
          <p:cNvSpPr/>
          <p:nvPr/>
        </p:nvSpPr>
        <p:spPr>
          <a:xfrm>
            <a:off x="6926631" y="3509282"/>
            <a:ext cx="1963451" cy="453262"/>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25"/>
          <p:cNvSpPr/>
          <p:nvPr/>
        </p:nvSpPr>
        <p:spPr>
          <a:xfrm rot="785951">
            <a:off x="6203189" y="5503862"/>
            <a:ext cx="1963451" cy="453262"/>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25"/>
          <p:cNvSpPr txBox="1"/>
          <p:nvPr/>
        </p:nvSpPr>
        <p:spPr>
          <a:xfrm>
            <a:off x="770011" y="5554212"/>
            <a:ext cx="598130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GITHUB LINK TO COMPLETE CODE:</a:t>
            </a:r>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7"/>
              </a:rPr>
              <a:t>LINK</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26"/>
          <p:cNvSpPr txBox="1"/>
          <p:nvPr>
            <p:ph idx="1" type="body"/>
          </p:nvPr>
        </p:nvSpPr>
        <p:spPr>
          <a:xfrm>
            <a:off x="444190" y="1200410"/>
            <a:ext cx="9745589" cy="481079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SQL Queries performed are:</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Displaying the names of the unique launch sites in the space mission</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Displaying 5 records where launch sites begin with the string 'CCA‘</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Displaying average payload mass carried by booster version F9 v1.1</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Listed the date when the first successful landing outcome in ground pad was achieved.</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Listed the names of the boosters which have success in drone ship and have payload mass greater than 4000 but less than 6000</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Listed the total number of successful and failure mission outcomes</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Listed the names of the booster_versions which have carried the maximum payload mass. Use a subquery.</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Listed the failed landing_outcomes in drone ship, their booster versions, and launch site names for in year 2015</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a:p>
          <a:p>
            <a:pPr indent="-114300" lvl="1" marL="685800" marR="0" rtl="0" algn="l">
              <a:lnSpc>
                <a:spcPct val="100000"/>
              </a:lnSpc>
              <a:spcBef>
                <a:spcPts val="1400"/>
              </a:spcBef>
              <a:spcAft>
                <a:spcPts val="0"/>
              </a:spcAft>
              <a:buClr>
                <a:schemeClr val="dk1"/>
              </a:buClr>
              <a:buSzPts val="1800"/>
              <a:buFont typeface="Noto Sans Symbols"/>
              <a:buNone/>
            </a:pPr>
            <a:r>
              <a:t/>
            </a:r>
            <a:endParaRPr b="0" i="0" sz="1800" u="none" cap="none" strike="noStrike">
              <a:solidFill>
                <a:srgbClr val="292929"/>
              </a:solidFill>
              <a:latin typeface="Arial"/>
              <a:ea typeface="Arial"/>
              <a:cs typeface="Arial"/>
              <a:sym typeface="Arial"/>
            </a:endParaRPr>
          </a:p>
          <a:p>
            <a:pPr indent="-114300" lvl="1" marL="685800" marR="0" rtl="0" algn="l">
              <a:lnSpc>
                <a:spcPct val="100000"/>
              </a:lnSpc>
              <a:spcBef>
                <a:spcPts val="1400"/>
              </a:spcBef>
              <a:spcAft>
                <a:spcPts val="0"/>
              </a:spcAft>
              <a:buClr>
                <a:schemeClr val="dk1"/>
              </a:buClr>
              <a:buSzPts val="1800"/>
              <a:buFont typeface="Noto Sans Symbols"/>
              <a:buNone/>
            </a:pPr>
            <a:r>
              <a:t/>
            </a:r>
            <a:endParaRPr b="0" i="0" sz="1800" u="none" cap="none" strike="noStrike">
              <a:solidFill>
                <a:srgbClr val="292929"/>
              </a:solidFill>
              <a:latin typeface="Arial"/>
              <a:ea typeface="Arial"/>
              <a:cs typeface="Arial"/>
              <a:sym typeface="Arial"/>
            </a:endParaRPr>
          </a:p>
          <a:p>
            <a:pPr indent="-114300" lvl="1" marL="685800" marR="0" rtl="0" algn="l">
              <a:lnSpc>
                <a:spcPct val="100000"/>
              </a:lnSpc>
              <a:spcBef>
                <a:spcPts val="1400"/>
              </a:spcBef>
              <a:spcAft>
                <a:spcPts val="0"/>
              </a:spcAft>
              <a:buClr>
                <a:schemeClr val="dk1"/>
              </a:buClr>
              <a:buSzPts val="1800"/>
              <a:buFont typeface="Noto Sans Symbols"/>
              <a:buNone/>
            </a:pPr>
            <a:r>
              <a:t/>
            </a:r>
            <a:endParaRPr b="0" i="0" sz="1800" u="none" cap="none" strike="noStrike">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49" name="Google Shape;249;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250" name="Google Shape;250;p26"/>
          <p:cNvSpPr txBox="1"/>
          <p:nvPr/>
        </p:nvSpPr>
        <p:spPr>
          <a:xfrm>
            <a:off x="770011" y="5688037"/>
            <a:ext cx="75464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GITHUB LINK TO COMPLETE CODE: </a:t>
            </a:r>
            <a:r>
              <a:rPr lang="en-US" sz="1800" u="sng">
                <a:solidFill>
                  <a:schemeClr val="hlink"/>
                </a:solidFill>
                <a:latin typeface="Calibri"/>
                <a:ea typeface="Calibri"/>
                <a:cs typeface="Calibri"/>
                <a:sym typeface="Calibri"/>
                <a:hlinkClick r:id="rId4"/>
              </a:rPr>
              <a:t>LINK</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27"/>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added markers for each sites location, we added circles to each site area, We added lines between a launch site to its proximities, We added a markerCluster to group each attempted launch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 We added the markers to mark each site location on the map, then we added the circles to highlight a site’s area for easy identification on the map. We added lines to visualize the distances between a launch site to its proximities, finally we added markerCluster to group each attempted launch according to launch site sp as to avoid too much clutter on the map.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57" name="Google Shape;257;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
        <p:nvSpPr>
          <p:cNvPr id="258" name="Google Shape;258;p27"/>
          <p:cNvSpPr txBox="1"/>
          <p:nvPr/>
        </p:nvSpPr>
        <p:spPr>
          <a:xfrm>
            <a:off x="1088925" y="5210472"/>
            <a:ext cx="101966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GITHUB LINK: </a:t>
            </a:r>
            <a:r>
              <a:rPr lang="en-US" sz="1800" u="sng">
                <a:solidFill>
                  <a:schemeClr val="hlink"/>
                </a:solidFill>
                <a:latin typeface="Calibri"/>
                <a:ea typeface="Calibri"/>
                <a:cs typeface="Calibri"/>
                <a:sym typeface="Calibri"/>
                <a:hlinkClick r:id="rId4"/>
              </a:rPr>
              <a:t>LINK</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4" name="Google Shape;264;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scatter plot interactive graph was added to show the relationship with Outcome and Payload Mass (Kg) for the different booster versions. </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Scatter plot was used because it is the best visualization method to show a non-linear pattern.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Pie chart interactive graph was added to show the total launches by a certain site or all sites together. </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Pie chart was selected because it can visualize the relative proportions of different classes of data. </a:t>
            </a:r>
            <a:endParaRPr b="0" i="0" sz="1800" u="none" cap="none" strike="noStrike">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65" name="Google Shape;265;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
        <p:nvSpPr>
          <p:cNvPr id="266" name="Google Shape;266;p28"/>
          <p:cNvSpPr txBox="1"/>
          <p:nvPr/>
        </p:nvSpPr>
        <p:spPr>
          <a:xfrm>
            <a:off x="983370" y="5128994"/>
            <a:ext cx="84806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GITHUB LINK TO COMPLETE CODE: </a:t>
            </a:r>
            <a:r>
              <a:rPr lang="en-US" sz="1800" u="sng">
                <a:solidFill>
                  <a:schemeClr val="hlink"/>
                </a:solidFill>
                <a:latin typeface="Calibri"/>
                <a:ea typeface="Calibri"/>
                <a:cs typeface="Calibri"/>
                <a:sym typeface="Calibri"/>
                <a:hlinkClick r:id="rId4"/>
              </a:rPr>
              <a:t>LINK</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grpSp>
        <p:nvGrpSpPr>
          <p:cNvPr id="274" name="Google Shape;274;p29"/>
          <p:cNvGrpSpPr/>
          <p:nvPr/>
        </p:nvGrpSpPr>
        <p:grpSpPr>
          <a:xfrm>
            <a:off x="276772" y="1325664"/>
            <a:ext cx="11181199" cy="5404850"/>
            <a:chOff x="0" y="6908"/>
            <a:chExt cx="11181199" cy="5404850"/>
          </a:xfrm>
        </p:grpSpPr>
        <p:sp>
          <p:nvSpPr>
            <p:cNvPr id="275" name="Google Shape;275;p29"/>
            <p:cNvSpPr/>
            <p:nvPr/>
          </p:nvSpPr>
          <p:spPr>
            <a:xfrm rot="5400000">
              <a:off x="-216482" y="223390"/>
              <a:ext cx="1443214" cy="1010250"/>
            </a:xfrm>
            <a:prstGeom prst="chevron">
              <a:avLst>
                <a:gd fmla="val 50000" name="adj"/>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txBox="1"/>
            <p:nvPr/>
          </p:nvSpPr>
          <p:spPr>
            <a:xfrm>
              <a:off x="0" y="512033"/>
              <a:ext cx="1010250" cy="432964"/>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Building Model</a:t>
              </a:r>
              <a:endParaRPr sz="1400">
                <a:solidFill>
                  <a:schemeClr val="lt1"/>
                </a:solidFill>
                <a:latin typeface="Arial"/>
                <a:ea typeface="Arial"/>
                <a:cs typeface="Arial"/>
                <a:sym typeface="Arial"/>
              </a:endParaRPr>
            </a:p>
          </p:txBody>
        </p:sp>
        <p:sp>
          <p:nvSpPr>
            <p:cNvPr id="277" name="Google Shape;277;p29"/>
            <p:cNvSpPr/>
            <p:nvPr/>
          </p:nvSpPr>
          <p:spPr>
            <a:xfrm rot="5400000">
              <a:off x="5626680" y="-4609522"/>
              <a:ext cx="938089" cy="10170949"/>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txBox="1"/>
            <p:nvPr/>
          </p:nvSpPr>
          <p:spPr>
            <a:xfrm>
              <a:off x="1010250" y="52702"/>
              <a:ext cx="10125155" cy="846501"/>
            </a:xfrm>
            <a:prstGeom prst="rect">
              <a:avLst/>
            </a:prstGeom>
            <a:noFill/>
            <a:ln>
              <a:noFill/>
            </a:ln>
          </p:spPr>
          <p:txBody>
            <a:bodyPr anchorCtr="0" anchor="ctr" bIns="10775" lIns="120900" spcFirstLastPara="1" rIns="10775" wrap="square" tIns="107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Load csv data into pandas DataFrame, Transform data, split data into training and test data sets</a:t>
              </a:r>
              <a:endParaRPr b="0" i="0" sz="1700" u="none" cap="none" strike="noStrike">
                <a:solidFill>
                  <a:schemeClr val="dk1"/>
                </a:solidFill>
                <a:latin typeface="Calibri"/>
                <a:ea typeface="Calibri"/>
                <a:cs typeface="Calibri"/>
                <a:sym typeface="Calibri"/>
              </a:endParaRPr>
            </a:p>
            <a:p>
              <a:pPr indent="-171450" lvl="1" marL="171450" marR="0" rtl="0" algn="l">
                <a:lnSpc>
                  <a:spcPct val="90000"/>
                </a:lnSpc>
                <a:spcBef>
                  <a:spcPts val="255"/>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Decide which Machine Learning Algorithms to use and set our parameters and algorithms to GridSearchCV</a:t>
              </a:r>
              <a:endParaRPr b="0" i="0" sz="1700" u="none" cap="none" strike="noStrike">
                <a:solidFill>
                  <a:schemeClr val="dk1"/>
                </a:solidFill>
                <a:latin typeface="Calibri"/>
                <a:ea typeface="Calibri"/>
                <a:cs typeface="Calibri"/>
                <a:sym typeface="Calibri"/>
              </a:endParaRPr>
            </a:p>
            <a:p>
              <a:pPr indent="-171450" lvl="1" marL="171450" marR="0" rtl="0" algn="l">
                <a:lnSpc>
                  <a:spcPct val="90000"/>
                </a:lnSpc>
                <a:spcBef>
                  <a:spcPts val="255"/>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Fit the dataset into the GridSearchCV object and train the model.</a:t>
              </a:r>
              <a:endParaRPr b="0" i="0" sz="1700" u="none" cap="none" strike="noStrike">
                <a:solidFill>
                  <a:schemeClr val="dk1"/>
                </a:solidFill>
                <a:latin typeface="Calibri"/>
                <a:ea typeface="Calibri"/>
                <a:cs typeface="Calibri"/>
                <a:sym typeface="Calibri"/>
              </a:endParaRPr>
            </a:p>
          </p:txBody>
        </p:sp>
        <p:sp>
          <p:nvSpPr>
            <p:cNvPr id="279" name="Google Shape;279;p29"/>
            <p:cNvSpPr/>
            <p:nvPr/>
          </p:nvSpPr>
          <p:spPr>
            <a:xfrm rot="5400000">
              <a:off x="-216482" y="1583945"/>
              <a:ext cx="1443214" cy="1010250"/>
            </a:xfrm>
            <a:prstGeom prst="chevron">
              <a:avLst>
                <a:gd fmla="val 50000" name="adj"/>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txBox="1"/>
            <p:nvPr/>
          </p:nvSpPr>
          <p:spPr>
            <a:xfrm>
              <a:off x="0" y="1872588"/>
              <a:ext cx="1010250" cy="432964"/>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Evaluating Model</a:t>
              </a:r>
              <a:endParaRPr sz="1400">
                <a:solidFill>
                  <a:schemeClr val="lt1"/>
                </a:solidFill>
                <a:latin typeface="Arial"/>
                <a:ea typeface="Arial"/>
                <a:cs typeface="Arial"/>
                <a:sym typeface="Arial"/>
              </a:endParaRPr>
            </a:p>
          </p:txBody>
        </p:sp>
        <p:sp>
          <p:nvSpPr>
            <p:cNvPr id="281" name="Google Shape;281;p29"/>
            <p:cNvSpPr/>
            <p:nvPr/>
          </p:nvSpPr>
          <p:spPr>
            <a:xfrm rot="5400000">
              <a:off x="5566666" y="-3248967"/>
              <a:ext cx="1058117" cy="10170949"/>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txBox="1"/>
            <p:nvPr/>
          </p:nvSpPr>
          <p:spPr>
            <a:xfrm>
              <a:off x="1010251" y="1359101"/>
              <a:ext cx="10119296" cy="954811"/>
            </a:xfrm>
            <a:prstGeom prst="rect">
              <a:avLst/>
            </a:prstGeom>
            <a:noFill/>
            <a:ln>
              <a:noFill/>
            </a:ln>
          </p:spPr>
          <p:txBody>
            <a:bodyPr anchorCtr="0" anchor="ctr" bIns="10775" lIns="120900" spcFirstLastPara="1" rIns="10775" wrap="square" tIns="107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Check accuracy for each model using P-value and R squared</a:t>
              </a:r>
              <a:endParaRPr b="0" i="0" sz="1700" u="none" cap="none" strike="noStrike">
                <a:solidFill>
                  <a:schemeClr val="dk1"/>
                </a:solidFill>
                <a:latin typeface="Calibri"/>
                <a:ea typeface="Calibri"/>
                <a:cs typeface="Calibri"/>
                <a:sym typeface="Calibri"/>
              </a:endParaRPr>
            </a:p>
            <a:p>
              <a:pPr indent="-171450" lvl="1" marL="171450" marR="0" rtl="0" algn="l">
                <a:lnSpc>
                  <a:spcPct val="90000"/>
                </a:lnSpc>
                <a:spcBef>
                  <a:spcPts val="255"/>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Get tuned hyper parameters for each type of Machine Learning algorithms.</a:t>
              </a:r>
              <a:endParaRPr b="0" i="0" sz="1700" u="none" cap="none" strike="noStrike">
                <a:solidFill>
                  <a:schemeClr val="dk1"/>
                </a:solidFill>
                <a:latin typeface="Calibri"/>
                <a:ea typeface="Calibri"/>
                <a:cs typeface="Calibri"/>
                <a:sym typeface="Calibri"/>
              </a:endParaRPr>
            </a:p>
            <a:p>
              <a:pPr indent="-171450" lvl="1" marL="171450" marR="0" rtl="0" algn="l">
                <a:lnSpc>
                  <a:spcPct val="90000"/>
                </a:lnSpc>
                <a:spcBef>
                  <a:spcPts val="255"/>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Plot confusion Matrix</a:t>
              </a:r>
              <a:endParaRPr b="0" i="0" sz="1700" u="none" cap="none" strike="noStrike">
                <a:solidFill>
                  <a:schemeClr val="dk1"/>
                </a:solidFill>
                <a:latin typeface="Calibri"/>
                <a:ea typeface="Calibri"/>
                <a:cs typeface="Calibri"/>
                <a:sym typeface="Calibri"/>
              </a:endParaRPr>
            </a:p>
          </p:txBody>
        </p:sp>
        <p:sp>
          <p:nvSpPr>
            <p:cNvPr id="283" name="Google Shape;283;p29"/>
            <p:cNvSpPr/>
            <p:nvPr/>
          </p:nvSpPr>
          <p:spPr>
            <a:xfrm rot="5400000">
              <a:off x="-216482" y="2884485"/>
              <a:ext cx="1443214" cy="1010250"/>
            </a:xfrm>
            <a:prstGeom prst="chevron">
              <a:avLst>
                <a:gd fmla="val 50000" name="adj"/>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txBox="1"/>
            <p:nvPr/>
          </p:nvSpPr>
          <p:spPr>
            <a:xfrm>
              <a:off x="0" y="3173128"/>
              <a:ext cx="1010250" cy="432964"/>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None/>
              </a:pPr>
              <a:r>
                <a:rPr lang="en-US" sz="1400">
                  <a:solidFill>
                    <a:schemeClr val="lt1"/>
                  </a:solidFill>
                  <a:latin typeface="Arial"/>
                  <a:ea typeface="Arial"/>
                  <a:cs typeface="Arial"/>
                  <a:sym typeface="Arial"/>
                </a:rPr>
                <a:t>Improving Model</a:t>
              </a:r>
              <a:endParaRPr sz="1400">
                <a:solidFill>
                  <a:schemeClr val="lt1"/>
                </a:solidFill>
                <a:latin typeface="Arial"/>
                <a:ea typeface="Arial"/>
                <a:cs typeface="Arial"/>
                <a:sym typeface="Arial"/>
              </a:endParaRPr>
            </a:p>
          </p:txBody>
        </p:sp>
        <p:sp>
          <p:nvSpPr>
            <p:cNvPr id="285" name="Google Shape;285;p29"/>
            <p:cNvSpPr/>
            <p:nvPr/>
          </p:nvSpPr>
          <p:spPr>
            <a:xfrm rot="5400000">
              <a:off x="5626680" y="-1948426"/>
              <a:ext cx="938089" cy="10170949"/>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txBox="1"/>
            <p:nvPr/>
          </p:nvSpPr>
          <p:spPr>
            <a:xfrm>
              <a:off x="1010250" y="2713798"/>
              <a:ext cx="10125155" cy="846501"/>
            </a:xfrm>
            <a:prstGeom prst="rect">
              <a:avLst/>
            </a:prstGeom>
            <a:noFill/>
            <a:ln>
              <a:noFill/>
            </a:ln>
          </p:spPr>
          <p:txBody>
            <a:bodyPr anchorCtr="0" anchor="ctr" bIns="10775" lIns="120900" spcFirstLastPara="1" rIns="10775" wrap="square" tIns="107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Apply feature Engineering to improve model performance</a:t>
              </a:r>
              <a:endParaRPr b="0" i="0" sz="1700" u="none" cap="none" strike="noStrike">
                <a:solidFill>
                  <a:schemeClr val="dk1"/>
                </a:solidFill>
                <a:latin typeface="Calibri"/>
                <a:ea typeface="Calibri"/>
                <a:cs typeface="Calibri"/>
                <a:sym typeface="Calibri"/>
              </a:endParaRPr>
            </a:p>
            <a:p>
              <a:pPr indent="-63500" lvl="1" marL="171450" marR="0" rtl="0" algn="l">
                <a:lnSpc>
                  <a:spcPct val="90000"/>
                </a:lnSpc>
                <a:spcBef>
                  <a:spcPts val="255"/>
                </a:spcBef>
                <a:spcAft>
                  <a:spcPts val="0"/>
                </a:spcAft>
                <a:buClr>
                  <a:schemeClr val="dk1"/>
                </a:buClr>
                <a:buSzPts val="1700"/>
                <a:buFont typeface="Calibri"/>
                <a:buNone/>
              </a:pPr>
              <a:r>
                <a:t/>
              </a:r>
              <a:endParaRPr b="0" i="0" sz="1700" u="none" cap="none" strike="noStrike">
                <a:solidFill>
                  <a:schemeClr val="dk1"/>
                </a:solidFill>
                <a:latin typeface="Calibri"/>
                <a:ea typeface="Calibri"/>
                <a:cs typeface="Calibri"/>
                <a:sym typeface="Calibri"/>
              </a:endParaRPr>
            </a:p>
          </p:txBody>
        </p:sp>
        <p:sp>
          <p:nvSpPr>
            <p:cNvPr id="287" name="Google Shape;287;p29"/>
            <p:cNvSpPr/>
            <p:nvPr/>
          </p:nvSpPr>
          <p:spPr>
            <a:xfrm rot="5400000">
              <a:off x="-216482" y="4185026"/>
              <a:ext cx="1443214" cy="1010250"/>
            </a:xfrm>
            <a:prstGeom prst="chevron">
              <a:avLst>
                <a:gd fmla="val 50000" name="adj"/>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txBox="1"/>
            <p:nvPr/>
          </p:nvSpPr>
          <p:spPr>
            <a:xfrm>
              <a:off x="0" y="4473669"/>
              <a:ext cx="1010250" cy="43296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lang="en-US" sz="1200">
                  <a:solidFill>
                    <a:schemeClr val="lt1"/>
                  </a:solidFill>
                  <a:latin typeface="Arial"/>
                  <a:ea typeface="Arial"/>
                  <a:cs typeface="Arial"/>
                  <a:sym typeface="Arial"/>
                </a:rPr>
                <a:t>Determining the best Classification model</a:t>
              </a:r>
              <a:endParaRPr sz="1200">
                <a:solidFill>
                  <a:schemeClr val="lt1"/>
                </a:solidFill>
                <a:latin typeface="Arial"/>
                <a:ea typeface="Arial"/>
                <a:cs typeface="Arial"/>
                <a:sym typeface="Arial"/>
              </a:endParaRPr>
            </a:p>
          </p:txBody>
        </p:sp>
        <p:sp>
          <p:nvSpPr>
            <p:cNvPr id="289" name="Google Shape;289;p29"/>
            <p:cNvSpPr/>
            <p:nvPr/>
          </p:nvSpPr>
          <p:spPr>
            <a:xfrm rot="5400000">
              <a:off x="5626433" y="-647639"/>
              <a:ext cx="938582" cy="10170949"/>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txBox="1"/>
            <p:nvPr/>
          </p:nvSpPr>
          <p:spPr>
            <a:xfrm>
              <a:off x="1010250" y="4014362"/>
              <a:ext cx="10125131" cy="846946"/>
            </a:xfrm>
            <a:prstGeom prst="rect">
              <a:avLst/>
            </a:prstGeom>
            <a:noFill/>
            <a:ln>
              <a:noFill/>
            </a:ln>
          </p:spPr>
          <p:txBody>
            <a:bodyPr anchorCtr="0" anchor="ctr" bIns="10775" lIns="120900" spcFirstLastPara="1" rIns="10775" wrap="square" tIns="107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The model with the best accuracy score on the test dataset is chosen as best performing model. </a:t>
              </a:r>
              <a:endParaRPr b="0" i="0" sz="1700" u="none" cap="none" strike="noStrike">
                <a:solidFill>
                  <a:schemeClr val="dk1"/>
                </a:solidFill>
                <a:latin typeface="Calibri"/>
                <a:ea typeface="Calibri"/>
                <a:cs typeface="Calibri"/>
                <a:sym typeface="Calibri"/>
              </a:endParaRPr>
            </a:p>
          </p:txBody>
        </p:sp>
      </p:grpSp>
      <p:sp>
        <p:nvSpPr>
          <p:cNvPr id="291" name="Google Shape;291;p29"/>
          <p:cNvSpPr txBox="1"/>
          <p:nvPr/>
        </p:nvSpPr>
        <p:spPr>
          <a:xfrm>
            <a:off x="1543047" y="6162170"/>
            <a:ext cx="102260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GITHUB LINK: </a:t>
            </a:r>
            <a:r>
              <a:rPr lang="en-US" sz="1800" u="sng">
                <a:solidFill>
                  <a:schemeClr val="hlink"/>
                </a:solidFill>
                <a:latin typeface="Calibri"/>
                <a:ea typeface="Calibri"/>
                <a:cs typeface="Calibri"/>
                <a:sym typeface="Calibri"/>
                <a:hlinkClick r:id="rId4"/>
              </a:rPr>
              <a:t>LINK</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98" name="Google Shape;298;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9" name="Google Shape;309;p32"/>
          <p:cNvSpPr txBox="1"/>
          <p:nvPr>
            <p:ph idx="1" type="body"/>
          </p:nvPr>
        </p:nvSpPr>
        <p:spPr>
          <a:xfrm>
            <a:off x="6339840" y="1523206"/>
            <a:ext cx="526965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scatter plot, we see that in general the more flights taken the higher the success rate</a:t>
            </a:r>
            <a:endParaRPr/>
          </a:p>
        </p:txBody>
      </p:sp>
      <p:sp>
        <p:nvSpPr>
          <p:cNvPr id="310" name="Google Shape;310;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311" name="Google Shape;311;p32"/>
          <p:cNvPicPr preferRelativeResize="0"/>
          <p:nvPr/>
        </p:nvPicPr>
        <p:blipFill rotWithShape="1">
          <a:blip r:embed="rId4">
            <a:alphaModFix/>
          </a:blip>
          <a:srcRect b="0" l="0" r="0" t="0"/>
          <a:stretch/>
        </p:blipFill>
        <p:spPr>
          <a:xfrm>
            <a:off x="466792" y="1437401"/>
            <a:ext cx="5873048" cy="4974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7" name="Google Shape;317;p33"/>
          <p:cNvSpPr txBox="1"/>
          <p:nvPr>
            <p:ph idx="1" type="body"/>
          </p:nvPr>
        </p:nvSpPr>
        <p:spPr>
          <a:xfrm>
            <a:off x="6767024" y="1523206"/>
            <a:ext cx="5013496"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scatter plot above, there is no clear relationship between the Mass of the payload and the different Launch Sites.</a:t>
            </a:r>
            <a:endParaRPr/>
          </a:p>
        </p:txBody>
      </p:sp>
      <p:sp>
        <p:nvSpPr>
          <p:cNvPr id="318" name="Google Shape;318;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319" name="Google Shape;319;p33"/>
          <p:cNvPicPr preferRelativeResize="0"/>
          <p:nvPr/>
        </p:nvPicPr>
        <p:blipFill rotWithShape="1">
          <a:blip r:embed="rId4">
            <a:alphaModFix/>
          </a:blip>
          <a:srcRect b="0" l="0" r="0" t="0"/>
          <a:stretch/>
        </p:blipFill>
        <p:spPr>
          <a:xfrm>
            <a:off x="360112" y="1250697"/>
            <a:ext cx="6397711" cy="51765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3" name="Google Shape;93;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4" name="Google Shape;94;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5" name="Google Shape;325;p34"/>
          <p:cNvSpPr txBox="1"/>
          <p:nvPr>
            <p:ph idx="1" type="body"/>
          </p:nvPr>
        </p:nvSpPr>
        <p:spPr>
          <a:xfrm>
            <a:off x="7069378" y="1649370"/>
            <a:ext cx="4863542"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From the bar chart, we observe that Orbit types ES-LI, GEO, HEO AND SSO have high rates of success.</a:t>
            </a:r>
            <a:endParaRPr sz="2200">
              <a:solidFill>
                <a:srgbClr val="292929"/>
              </a:solidFill>
              <a:latin typeface="Arial"/>
              <a:ea typeface="Arial"/>
              <a:cs typeface="Arial"/>
              <a:sym typeface="Arial"/>
            </a:endParaRPr>
          </a:p>
        </p:txBody>
      </p:sp>
      <p:sp>
        <p:nvSpPr>
          <p:cNvPr id="326" name="Google Shape;326;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327" name="Google Shape;327;p34"/>
          <p:cNvPicPr preferRelativeResize="0"/>
          <p:nvPr/>
        </p:nvPicPr>
        <p:blipFill rotWithShape="1">
          <a:blip r:embed="rId4">
            <a:alphaModFix/>
          </a:blip>
          <a:srcRect b="0" l="0" r="0" t="0"/>
          <a:stretch/>
        </p:blipFill>
        <p:spPr>
          <a:xfrm>
            <a:off x="367741" y="1343257"/>
            <a:ext cx="6302883" cy="45393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3" name="Google Shape;333;p35"/>
          <p:cNvSpPr txBox="1"/>
          <p:nvPr>
            <p:ph idx="1" type="body"/>
          </p:nvPr>
        </p:nvSpPr>
        <p:spPr>
          <a:xfrm>
            <a:off x="6885359" y="1650842"/>
            <a:ext cx="5001841" cy="3811588"/>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scatterplot, we observe that in the LEO orbit the success seems to be related to the number of flights.  There is no clear relationship between flight number when in GTO orbit.</a:t>
            </a:r>
            <a:endParaRPr sz="2200">
              <a:solidFill>
                <a:srgbClr val="292929"/>
              </a:solidFill>
              <a:latin typeface="Arial"/>
              <a:ea typeface="Arial"/>
              <a:cs typeface="Arial"/>
              <a:sym typeface="Arial"/>
            </a:endParaRPr>
          </a:p>
        </p:txBody>
      </p:sp>
      <p:sp>
        <p:nvSpPr>
          <p:cNvPr id="334" name="Google Shape;334;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335" name="Google Shape;335;p35"/>
          <p:cNvPicPr preferRelativeResize="0"/>
          <p:nvPr/>
        </p:nvPicPr>
        <p:blipFill rotWithShape="1">
          <a:blip r:embed="rId4">
            <a:alphaModFix/>
          </a:blip>
          <a:srcRect b="0" l="0" r="0" t="0"/>
          <a:stretch/>
        </p:blipFill>
        <p:spPr>
          <a:xfrm>
            <a:off x="374075" y="1265246"/>
            <a:ext cx="6240085" cy="54336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36"/>
          <p:cNvSpPr txBox="1"/>
          <p:nvPr>
            <p:ph idx="1" type="body"/>
          </p:nvPr>
        </p:nvSpPr>
        <p:spPr>
          <a:xfrm>
            <a:off x="6736080" y="1523206"/>
            <a:ext cx="515111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observe that the Heavy payloads have a negative influence on GTO orbits and positive on GTO and Polar LEO (ISS) orbits. </a:t>
            </a:r>
            <a:endParaRPr/>
          </a:p>
        </p:txBody>
      </p:sp>
      <p:sp>
        <p:nvSpPr>
          <p:cNvPr id="342" name="Google Shape;342;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43" name="Google Shape;343;p36"/>
          <p:cNvPicPr preferRelativeResize="0"/>
          <p:nvPr/>
        </p:nvPicPr>
        <p:blipFill rotWithShape="1">
          <a:blip r:embed="rId4">
            <a:alphaModFix/>
          </a:blip>
          <a:srcRect b="0" l="0" r="0" t="0"/>
          <a:stretch/>
        </p:blipFill>
        <p:spPr>
          <a:xfrm>
            <a:off x="311838" y="1236582"/>
            <a:ext cx="5784162" cy="5424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50" name="Google Shape;350;p37"/>
          <p:cNvPicPr preferRelativeResize="0"/>
          <p:nvPr/>
        </p:nvPicPr>
        <p:blipFill rotWithShape="1">
          <a:blip r:embed="rId4">
            <a:alphaModFix/>
          </a:blip>
          <a:srcRect b="0" l="0" r="0" t="0"/>
          <a:stretch/>
        </p:blipFill>
        <p:spPr>
          <a:xfrm>
            <a:off x="306781" y="1456255"/>
            <a:ext cx="7218953" cy="4899911"/>
          </a:xfrm>
          <a:prstGeom prst="rect">
            <a:avLst/>
          </a:prstGeom>
          <a:noFill/>
          <a:ln>
            <a:noFill/>
          </a:ln>
        </p:spPr>
      </p:pic>
      <p:sp>
        <p:nvSpPr>
          <p:cNvPr id="351" name="Google Shape;351;p37"/>
          <p:cNvSpPr txBox="1"/>
          <p:nvPr/>
        </p:nvSpPr>
        <p:spPr>
          <a:xfrm>
            <a:off x="7667524" y="1869344"/>
            <a:ext cx="4279932"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From the Line Chart we can observe that the success rate since 2013 was steadily increasing till 2020. </a:t>
            </a:r>
            <a:endParaRPr sz="22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7" name="Google Shape;357;p3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SQL QUERY - %sql SELECT distinct (Launch_Site) as DLAUNCH from SPACEX2</a:t>
            </a:r>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RESULT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This shows us all the launch sites where launch attempts were carried out. </a:t>
            </a:r>
            <a:endParaRPr/>
          </a:p>
        </p:txBody>
      </p:sp>
      <p:sp>
        <p:nvSpPr>
          <p:cNvPr id="358" name="Google Shape;358;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graphicFrame>
        <p:nvGraphicFramePr>
          <p:cNvPr id="359" name="Google Shape;359;p38"/>
          <p:cNvGraphicFramePr/>
          <p:nvPr/>
        </p:nvGraphicFramePr>
        <p:xfrm>
          <a:off x="2407920" y="2773680"/>
          <a:ext cx="3000000" cy="3000000"/>
        </p:xfrm>
        <a:graphic>
          <a:graphicData uri="http://schemas.openxmlformats.org/drawingml/2006/table">
            <a:tbl>
              <a:tblPr bandRow="1" firstRow="1">
                <a:noFill/>
                <a:tableStyleId>{0EB360D3-EDCD-44ED-8B23-95EB63543F98}</a:tableStyleId>
              </a:tblPr>
              <a:tblGrid>
                <a:gridCol w="3048000"/>
              </a:tblGrid>
              <a:tr h="419025">
                <a:tc>
                  <a:txBody>
                    <a:bodyPr/>
                    <a:lstStyle/>
                    <a:p>
                      <a:pPr indent="0" lvl="0" marL="0" marR="0" rtl="0" algn="l">
                        <a:spcBef>
                          <a:spcPts val="0"/>
                        </a:spcBef>
                        <a:spcAft>
                          <a:spcPts val="0"/>
                        </a:spcAft>
                        <a:buNone/>
                      </a:pPr>
                      <a:r>
                        <a:rPr lang="en-US" sz="1800" u="none" cap="none" strike="noStrike"/>
                        <a:t>dlaunch</a:t>
                      </a:r>
                      <a:endParaRPr sz="1800"/>
                    </a:p>
                  </a:txBody>
                  <a:tcPr marT="45725" marB="45725" marR="91450" marL="91450"/>
                </a:tc>
              </a:tr>
              <a:tr h="424825">
                <a:tc>
                  <a:txBody>
                    <a:bodyPr/>
                    <a:lstStyle/>
                    <a:p>
                      <a:pPr indent="0" lvl="0" marL="0" marR="0" rtl="0" algn="l">
                        <a:spcBef>
                          <a:spcPts val="0"/>
                        </a:spcBef>
                        <a:spcAft>
                          <a:spcPts val="0"/>
                        </a:spcAft>
                        <a:buNone/>
                      </a:pPr>
                      <a:r>
                        <a:rPr lang="en-US" sz="1800"/>
                        <a:t>CCAFS LC-40</a:t>
                      </a:r>
                      <a:endParaRPr sz="1800"/>
                    </a:p>
                  </a:txBody>
                  <a:tcPr marT="45725" marB="45725" marR="91450" marL="91450"/>
                </a:tc>
              </a:tr>
              <a:tr h="424825">
                <a:tc>
                  <a:txBody>
                    <a:bodyPr/>
                    <a:lstStyle/>
                    <a:p>
                      <a:pPr indent="0" lvl="0" marL="0" marR="0" rtl="0" algn="l">
                        <a:spcBef>
                          <a:spcPts val="0"/>
                        </a:spcBef>
                        <a:spcAft>
                          <a:spcPts val="0"/>
                        </a:spcAft>
                        <a:buNone/>
                      </a:pPr>
                      <a:r>
                        <a:rPr lang="en-US" sz="1800"/>
                        <a:t>CCAFS SLC-40</a:t>
                      </a:r>
                      <a:endParaRPr/>
                    </a:p>
                  </a:txBody>
                  <a:tcPr marT="45725" marB="45725" marR="91450" marL="91450"/>
                </a:tc>
              </a:tr>
              <a:tr h="424825">
                <a:tc>
                  <a:txBody>
                    <a:bodyPr/>
                    <a:lstStyle/>
                    <a:p>
                      <a:pPr indent="0" lvl="0" marL="0" marR="0" rtl="0" algn="l">
                        <a:spcBef>
                          <a:spcPts val="0"/>
                        </a:spcBef>
                        <a:spcAft>
                          <a:spcPts val="0"/>
                        </a:spcAft>
                        <a:buNone/>
                      </a:pPr>
                      <a:r>
                        <a:rPr lang="en-US" sz="1800"/>
                        <a:t>KSC LC-39A</a:t>
                      </a:r>
                      <a:endParaRPr/>
                    </a:p>
                  </a:txBody>
                  <a:tcPr marT="45725" marB="45725" marR="91450" marL="91450"/>
                </a:tc>
              </a:tr>
              <a:tr h="424825">
                <a:tc>
                  <a:txBody>
                    <a:bodyPr/>
                    <a:lstStyle/>
                    <a:p>
                      <a:pPr indent="0" lvl="0" marL="0" marR="0" rtl="0" algn="l">
                        <a:spcBef>
                          <a:spcPts val="0"/>
                        </a:spcBef>
                        <a:spcAft>
                          <a:spcPts val="0"/>
                        </a:spcAft>
                        <a:buNone/>
                      </a:pPr>
                      <a:r>
                        <a:rPr lang="en-US" sz="1800"/>
                        <a:t>VAFB SLC-4E</a:t>
                      </a:r>
                      <a:endParaRPr sz="1800"/>
                    </a:p>
                  </a:txBody>
                  <a:tcPr marT="45725" marB="45725" marR="91450" marL="9145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6" name="Google Shape;366;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SQL Query - %sql SELECT * FROM SPACEX2   WHERE LAUNCH_SITE LIKE 'CCA%' limit 5.</a:t>
            </a:r>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RESULT - </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67" name="Google Shape;367;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graphicFrame>
        <p:nvGraphicFramePr>
          <p:cNvPr id="368" name="Google Shape;368;p39"/>
          <p:cNvGraphicFramePr/>
          <p:nvPr/>
        </p:nvGraphicFramePr>
        <p:xfrm>
          <a:off x="2200053" y="2588363"/>
          <a:ext cx="3000000" cy="3000000"/>
        </p:xfrm>
        <a:graphic>
          <a:graphicData uri="http://schemas.openxmlformats.org/drawingml/2006/table">
            <a:tbl>
              <a:tblPr bandRow="1" firstRow="1">
                <a:noFill/>
                <a:tableStyleId>{0EB360D3-EDCD-44ED-8B23-95EB63543F98}</a:tableStyleId>
              </a:tblPr>
              <a:tblGrid>
                <a:gridCol w="610750"/>
                <a:gridCol w="610750"/>
                <a:gridCol w="1002575"/>
                <a:gridCol w="1160925"/>
                <a:gridCol w="1328625"/>
                <a:gridCol w="899500"/>
                <a:gridCol w="890700"/>
                <a:gridCol w="978875"/>
                <a:gridCol w="961250"/>
                <a:gridCol w="990975"/>
              </a:tblGrid>
              <a:tr h="433600">
                <a:tc>
                  <a:txBody>
                    <a:bodyPr/>
                    <a:lstStyle/>
                    <a:p>
                      <a:pPr indent="0" lvl="0" marL="0" marR="0" rtl="0" algn="r">
                        <a:spcBef>
                          <a:spcPts val="0"/>
                        </a:spcBef>
                        <a:spcAft>
                          <a:spcPts val="0"/>
                        </a:spcAft>
                        <a:buNone/>
                      </a:pPr>
                      <a:r>
                        <a:rPr b="1" lang="en-US" sz="1200"/>
                        <a:t>DATE</a:t>
                      </a:r>
                      <a:endParaRPr/>
                    </a:p>
                  </a:txBody>
                  <a:tcPr marT="45725" marB="45725" marR="91450" marL="91450" anchor="ctr"/>
                </a:tc>
                <a:tc>
                  <a:txBody>
                    <a:bodyPr/>
                    <a:lstStyle/>
                    <a:p>
                      <a:pPr indent="0" lvl="0" marL="0" marR="0" rtl="0" algn="r">
                        <a:spcBef>
                          <a:spcPts val="0"/>
                        </a:spcBef>
                        <a:spcAft>
                          <a:spcPts val="0"/>
                        </a:spcAft>
                        <a:buNone/>
                      </a:pPr>
                      <a:r>
                        <a:rPr b="1" lang="en-US" sz="1200"/>
                        <a:t>time__utc_</a:t>
                      </a:r>
                      <a:endParaRPr/>
                    </a:p>
                  </a:txBody>
                  <a:tcPr marT="45725" marB="45725" marR="91450" marL="91450" anchor="ctr"/>
                </a:tc>
                <a:tc>
                  <a:txBody>
                    <a:bodyPr/>
                    <a:lstStyle/>
                    <a:p>
                      <a:pPr indent="0" lvl="0" marL="0" marR="0" rtl="0" algn="r">
                        <a:spcBef>
                          <a:spcPts val="0"/>
                        </a:spcBef>
                        <a:spcAft>
                          <a:spcPts val="0"/>
                        </a:spcAft>
                        <a:buNone/>
                      </a:pPr>
                      <a:r>
                        <a:rPr b="1" lang="en-US" sz="1200"/>
                        <a:t>booster_version</a:t>
                      </a:r>
                      <a:endParaRPr/>
                    </a:p>
                  </a:txBody>
                  <a:tcPr marT="45725" marB="45725" marR="91450" marL="91450" anchor="ctr"/>
                </a:tc>
                <a:tc>
                  <a:txBody>
                    <a:bodyPr/>
                    <a:lstStyle/>
                    <a:p>
                      <a:pPr indent="0" lvl="0" marL="0" marR="0" rtl="0" algn="r">
                        <a:spcBef>
                          <a:spcPts val="0"/>
                        </a:spcBef>
                        <a:spcAft>
                          <a:spcPts val="0"/>
                        </a:spcAft>
                        <a:buNone/>
                      </a:pPr>
                      <a:r>
                        <a:rPr b="1" lang="en-US" sz="1200"/>
                        <a:t>launch_site</a:t>
                      </a:r>
                      <a:endParaRPr b="1" sz="1200"/>
                    </a:p>
                  </a:txBody>
                  <a:tcPr marT="45725" marB="45725" marR="91450" marL="91450" anchor="ctr"/>
                </a:tc>
                <a:tc>
                  <a:txBody>
                    <a:bodyPr/>
                    <a:lstStyle/>
                    <a:p>
                      <a:pPr indent="0" lvl="0" marL="0" marR="0" rtl="0" algn="r">
                        <a:spcBef>
                          <a:spcPts val="0"/>
                        </a:spcBef>
                        <a:spcAft>
                          <a:spcPts val="0"/>
                        </a:spcAft>
                        <a:buNone/>
                      </a:pPr>
                      <a:r>
                        <a:rPr b="1" lang="en-US" sz="1200"/>
                        <a:t>payload</a:t>
                      </a:r>
                      <a:endParaRPr/>
                    </a:p>
                  </a:txBody>
                  <a:tcPr marT="45725" marB="45725" marR="91450" marL="91450" anchor="ctr"/>
                </a:tc>
                <a:tc>
                  <a:txBody>
                    <a:bodyPr/>
                    <a:lstStyle/>
                    <a:p>
                      <a:pPr indent="0" lvl="0" marL="0" marR="0" rtl="0" algn="r">
                        <a:spcBef>
                          <a:spcPts val="0"/>
                        </a:spcBef>
                        <a:spcAft>
                          <a:spcPts val="0"/>
                        </a:spcAft>
                        <a:buNone/>
                      </a:pPr>
                      <a:r>
                        <a:rPr b="1" lang="en-US" sz="1200"/>
                        <a:t>payload_mass__kg_</a:t>
                      </a:r>
                      <a:endParaRPr/>
                    </a:p>
                  </a:txBody>
                  <a:tcPr marT="45725" marB="45725" marR="91450" marL="91450" anchor="ctr"/>
                </a:tc>
                <a:tc>
                  <a:txBody>
                    <a:bodyPr/>
                    <a:lstStyle/>
                    <a:p>
                      <a:pPr indent="0" lvl="0" marL="0" marR="0" rtl="0" algn="r">
                        <a:spcBef>
                          <a:spcPts val="0"/>
                        </a:spcBef>
                        <a:spcAft>
                          <a:spcPts val="0"/>
                        </a:spcAft>
                        <a:buNone/>
                      </a:pPr>
                      <a:r>
                        <a:rPr b="1" lang="en-US" sz="1200"/>
                        <a:t>orbit</a:t>
                      </a:r>
                      <a:endParaRPr/>
                    </a:p>
                  </a:txBody>
                  <a:tcPr marT="45725" marB="45725" marR="91450" marL="91450" anchor="ctr"/>
                </a:tc>
                <a:tc>
                  <a:txBody>
                    <a:bodyPr/>
                    <a:lstStyle/>
                    <a:p>
                      <a:pPr indent="0" lvl="0" marL="0" marR="0" rtl="0" algn="r">
                        <a:spcBef>
                          <a:spcPts val="0"/>
                        </a:spcBef>
                        <a:spcAft>
                          <a:spcPts val="0"/>
                        </a:spcAft>
                        <a:buNone/>
                      </a:pPr>
                      <a:r>
                        <a:rPr b="1" lang="en-US" sz="1200"/>
                        <a:t>customer</a:t>
                      </a:r>
                      <a:endParaRPr/>
                    </a:p>
                  </a:txBody>
                  <a:tcPr marT="45725" marB="45725" marR="91450" marL="91450" anchor="ctr"/>
                </a:tc>
                <a:tc>
                  <a:txBody>
                    <a:bodyPr/>
                    <a:lstStyle/>
                    <a:p>
                      <a:pPr indent="0" lvl="0" marL="0" marR="0" rtl="0" algn="r">
                        <a:spcBef>
                          <a:spcPts val="0"/>
                        </a:spcBef>
                        <a:spcAft>
                          <a:spcPts val="0"/>
                        </a:spcAft>
                        <a:buNone/>
                      </a:pPr>
                      <a:r>
                        <a:rPr b="1" lang="en-US" sz="1200"/>
                        <a:t>mission_outcome</a:t>
                      </a:r>
                      <a:endParaRPr/>
                    </a:p>
                  </a:txBody>
                  <a:tcPr marT="45725" marB="45725" marR="91450" marL="91450" anchor="ctr"/>
                </a:tc>
                <a:tc>
                  <a:txBody>
                    <a:bodyPr/>
                    <a:lstStyle/>
                    <a:p>
                      <a:pPr indent="0" lvl="0" marL="0" marR="0" rtl="0" algn="r">
                        <a:spcBef>
                          <a:spcPts val="0"/>
                        </a:spcBef>
                        <a:spcAft>
                          <a:spcPts val="0"/>
                        </a:spcAft>
                        <a:buNone/>
                      </a:pPr>
                      <a:r>
                        <a:rPr b="1" lang="en-US" sz="1200"/>
                        <a:t>landing__outcome</a:t>
                      </a:r>
                      <a:endParaRPr b="1" sz="1200"/>
                    </a:p>
                  </a:txBody>
                  <a:tcPr marT="45725" marB="45725" marR="91450" marL="91450" anchor="ctr"/>
                </a:tc>
              </a:tr>
              <a:tr h="505050">
                <a:tc>
                  <a:txBody>
                    <a:bodyPr/>
                    <a:lstStyle/>
                    <a:p>
                      <a:pPr indent="0" lvl="0" marL="0" marR="0" rtl="0" algn="r">
                        <a:spcBef>
                          <a:spcPts val="0"/>
                        </a:spcBef>
                        <a:spcAft>
                          <a:spcPts val="0"/>
                        </a:spcAft>
                        <a:buNone/>
                      </a:pPr>
                      <a:r>
                        <a:rPr lang="en-US" sz="1200"/>
                        <a:t>2010-06-04</a:t>
                      </a:r>
                      <a:endParaRPr/>
                    </a:p>
                  </a:txBody>
                  <a:tcPr marT="45725" marB="45725" marR="91450" marL="91450" anchor="ctr"/>
                </a:tc>
                <a:tc>
                  <a:txBody>
                    <a:bodyPr/>
                    <a:lstStyle/>
                    <a:p>
                      <a:pPr indent="0" lvl="0" marL="0" marR="0" rtl="0" algn="r">
                        <a:spcBef>
                          <a:spcPts val="0"/>
                        </a:spcBef>
                        <a:spcAft>
                          <a:spcPts val="0"/>
                        </a:spcAft>
                        <a:buNone/>
                      </a:pPr>
                      <a:r>
                        <a:rPr lang="en-US" sz="1200"/>
                        <a:t>18:45:00</a:t>
                      </a:r>
                      <a:endParaRPr/>
                    </a:p>
                  </a:txBody>
                  <a:tcPr marT="45725" marB="45725" marR="91450" marL="91450" anchor="ctr"/>
                </a:tc>
                <a:tc>
                  <a:txBody>
                    <a:bodyPr/>
                    <a:lstStyle/>
                    <a:p>
                      <a:pPr indent="0" lvl="0" marL="0" marR="0" rtl="0" algn="r">
                        <a:spcBef>
                          <a:spcPts val="0"/>
                        </a:spcBef>
                        <a:spcAft>
                          <a:spcPts val="0"/>
                        </a:spcAft>
                        <a:buNone/>
                      </a:pPr>
                      <a:r>
                        <a:rPr lang="en-US" sz="1200"/>
                        <a:t>F9 v1.0 B0003</a:t>
                      </a:r>
                      <a:endParaRPr/>
                    </a:p>
                  </a:txBody>
                  <a:tcPr marT="45725" marB="45725" marR="91450" marL="91450" anchor="ctr"/>
                </a:tc>
                <a:tc>
                  <a:txBody>
                    <a:bodyPr/>
                    <a:lstStyle/>
                    <a:p>
                      <a:pPr indent="0" lvl="0" marL="0" marR="0" rtl="0" algn="r">
                        <a:spcBef>
                          <a:spcPts val="0"/>
                        </a:spcBef>
                        <a:spcAft>
                          <a:spcPts val="0"/>
                        </a:spcAft>
                        <a:buNone/>
                      </a:pPr>
                      <a:r>
                        <a:rPr lang="en-US" sz="1200"/>
                        <a:t>CCAFS LC-40</a:t>
                      </a:r>
                      <a:endParaRPr/>
                    </a:p>
                  </a:txBody>
                  <a:tcPr marT="45725" marB="45725" marR="91450" marL="91450" anchor="ctr"/>
                </a:tc>
                <a:tc>
                  <a:txBody>
                    <a:bodyPr/>
                    <a:lstStyle/>
                    <a:p>
                      <a:pPr indent="0" lvl="0" marL="0" marR="0" rtl="0" algn="r">
                        <a:spcBef>
                          <a:spcPts val="0"/>
                        </a:spcBef>
                        <a:spcAft>
                          <a:spcPts val="0"/>
                        </a:spcAft>
                        <a:buNone/>
                      </a:pPr>
                      <a:r>
                        <a:rPr lang="en-US" sz="1200"/>
                        <a:t>Dragon Spacecraft Qualification Unit</a:t>
                      </a:r>
                      <a:endParaRPr/>
                    </a:p>
                  </a:txBody>
                  <a:tcPr marT="45725" marB="45725" marR="91450" marL="91450" anchor="ctr"/>
                </a:tc>
                <a:tc>
                  <a:txBody>
                    <a:bodyPr/>
                    <a:lstStyle/>
                    <a:p>
                      <a:pPr indent="0" lvl="0" marL="0" marR="0" rtl="0" algn="r">
                        <a:spcBef>
                          <a:spcPts val="0"/>
                        </a:spcBef>
                        <a:spcAft>
                          <a:spcPts val="0"/>
                        </a:spcAft>
                        <a:buNone/>
                      </a:pPr>
                      <a:r>
                        <a:rPr lang="en-US" sz="1200"/>
                        <a:t>0</a:t>
                      </a:r>
                      <a:endParaRPr/>
                    </a:p>
                  </a:txBody>
                  <a:tcPr marT="45725" marB="45725" marR="91450" marL="91450" anchor="ctr"/>
                </a:tc>
                <a:tc>
                  <a:txBody>
                    <a:bodyPr/>
                    <a:lstStyle/>
                    <a:p>
                      <a:pPr indent="0" lvl="0" marL="0" marR="0" rtl="0" algn="r">
                        <a:spcBef>
                          <a:spcPts val="0"/>
                        </a:spcBef>
                        <a:spcAft>
                          <a:spcPts val="0"/>
                        </a:spcAft>
                        <a:buNone/>
                      </a:pPr>
                      <a:r>
                        <a:rPr lang="en-US" sz="1200"/>
                        <a:t>LEO</a:t>
                      </a:r>
                      <a:endParaRPr/>
                    </a:p>
                  </a:txBody>
                  <a:tcPr marT="45725" marB="45725" marR="91450" marL="91450" anchor="ctr"/>
                </a:tc>
                <a:tc>
                  <a:txBody>
                    <a:bodyPr/>
                    <a:lstStyle/>
                    <a:p>
                      <a:pPr indent="0" lvl="0" marL="0" marR="0" rtl="0" algn="r">
                        <a:spcBef>
                          <a:spcPts val="0"/>
                        </a:spcBef>
                        <a:spcAft>
                          <a:spcPts val="0"/>
                        </a:spcAft>
                        <a:buNone/>
                      </a:pPr>
                      <a:r>
                        <a:rPr lang="en-US" sz="1200"/>
                        <a:t>SpaceX</a:t>
                      </a:r>
                      <a:endParaRPr/>
                    </a:p>
                  </a:txBody>
                  <a:tcPr marT="45725" marB="45725" marR="91450" marL="91450" anchor="ctr"/>
                </a:tc>
                <a:tc>
                  <a:txBody>
                    <a:bodyPr/>
                    <a:lstStyle/>
                    <a:p>
                      <a:pPr indent="0" lvl="0" marL="0" marR="0" rtl="0" algn="r">
                        <a:spcBef>
                          <a:spcPts val="0"/>
                        </a:spcBef>
                        <a:spcAft>
                          <a:spcPts val="0"/>
                        </a:spcAft>
                        <a:buNone/>
                      </a:pPr>
                      <a:r>
                        <a:rPr lang="en-US" sz="1200"/>
                        <a:t>Success</a:t>
                      </a:r>
                      <a:endParaRPr/>
                    </a:p>
                  </a:txBody>
                  <a:tcPr marT="45725" marB="45725" marR="91450" marL="91450" anchor="ctr"/>
                </a:tc>
                <a:tc>
                  <a:txBody>
                    <a:bodyPr/>
                    <a:lstStyle/>
                    <a:p>
                      <a:pPr indent="0" lvl="0" marL="0" marR="0" rtl="0" algn="r">
                        <a:spcBef>
                          <a:spcPts val="0"/>
                        </a:spcBef>
                        <a:spcAft>
                          <a:spcPts val="0"/>
                        </a:spcAft>
                        <a:buNone/>
                      </a:pPr>
                      <a:r>
                        <a:rPr lang="en-US" sz="1200"/>
                        <a:t>Failure (parachute)</a:t>
                      </a:r>
                      <a:endParaRPr/>
                    </a:p>
                  </a:txBody>
                  <a:tcPr marT="45725" marB="45725" marR="91450" marL="91450" anchor="ctr"/>
                </a:tc>
              </a:tr>
              <a:tr h="732125">
                <a:tc>
                  <a:txBody>
                    <a:bodyPr/>
                    <a:lstStyle/>
                    <a:p>
                      <a:pPr indent="0" lvl="0" marL="0" marR="0" rtl="0" algn="r">
                        <a:spcBef>
                          <a:spcPts val="0"/>
                        </a:spcBef>
                        <a:spcAft>
                          <a:spcPts val="0"/>
                        </a:spcAft>
                        <a:buNone/>
                      </a:pPr>
                      <a:r>
                        <a:rPr lang="en-US" sz="1200"/>
                        <a:t>2010-12-08</a:t>
                      </a:r>
                      <a:endParaRPr/>
                    </a:p>
                  </a:txBody>
                  <a:tcPr marT="45725" marB="45725" marR="91450" marL="91450" anchor="ctr"/>
                </a:tc>
                <a:tc>
                  <a:txBody>
                    <a:bodyPr/>
                    <a:lstStyle/>
                    <a:p>
                      <a:pPr indent="0" lvl="0" marL="0" marR="0" rtl="0" algn="r">
                        <a:spcBef>
                          <a:spcPts val="0"/>
                        </a:spcBef>
                        <a:spcAft>
                          <a:spcPts val="0"/>
                        </a:spcAft>
                        <a:buNone/>
                      </a:pPr>
                      <a:r>
                        <a:rPr lang="en-US" sz="1200"/>
                        <a:t>15:43:00</a:t>
                      </a:r>
                      <a:endParaRPr/>
                    </a:p>
                  </a:txBody>
                  <a:tcPr marT="45725" marB="45725" marR="91450" marL="91450" anchor="ctr"/>
                </a:tc>
                <a:tc>
                  <a:txBody>
                    <a:bodyPr/>
                    <a:lstStyle/>
                    <a:p>
                      <a:pPr indent="0" lvl="0" marL="0" marR="0" rtl="0" algn="r">
                        <a:spcBef>
                          <a:spcPts val="0"/>
                        </a:spcBef>
                        <a:spcAft>
                          <a:spcPts val="0"/>
                        </a:spcAft>
                        <a:buNone/>
                      </a:pPr>
                      <a:r>
                        <a:rPr lang="en-US" sz="1200"/>
                        <a:t>F9 v1.0 B0004</a:t>
                      </a:r>
                      <a:endParaRPr/>
                    </a:p>
                  </a:txBody>
                  <a:tcPr marT="45725" marB="45725" marR="91450" marL="91450" anchor="ctr"/>
                </a:tc>
                <a:tc>
                  <a:txBody>
                    <a:bodyPr/>
                    <a:lstStyle/>
                    <a:p>
                      <a:pPr indent="0" lvl="0" marL="0" marR="0" rtl="0" algn="r">
                        <a:spcBef>
                          <a:spcPts val="0"/>
                        </a:spcBef>
                        <a:spcAft>
                          <a:spcPts val="0"/>
                        </a:spcAft>
                        <a:buNone/>
                      </a:pPr>
                      <a:r>
                        <a:rPr lang="en-US" sz="1200"/>
                        <a:t>CCAFS LC-40</a:t>
                      </a:r>
                      <a:endParaRPr/>
                    </a:p>
                  </a:txBody>
                  <a:tcPr marT="45725" marB="45725" marR="91450" marL="91450" anchor="ctr"/>
                </a:tc>
                <a:tc>
                  <a:txBody>
                    <a:bodyPr/>
                    <a:lstStyle/>
                    <a:p>
                      <a:pPr indent="0" lvl="0" marL="0" marR="0" rtl="0" algn="r">
                        <a:spcBef>
                          <a:spcPts val="0"/>
                        </a:spcBef>
                        <a:spcAft>
                          <a:spcPts val="0"/>
                        </a:spcAft>
                        <a:buNone/>
                      </a:pPr>
                      <a:r>
                        <a:rPr lang="en-US" sz="1200"/>
                        <a:t>Dragon demo flight C1, two CubeSats, barrel of Brouere cheese</a:t>
                      </a:r>
                      <a:endParaRPr/>
                    </a:p>
                  </a:txBody>
                  <a:tcPr marT="45725" marB="45725" marR="91450" marL="91450" anchor="ctr"/>
                </a:tc>
                <a:tc>
                  <a:txBody>
                    <a:bodyPr/>
                    <a:lstStyle/>
                    <a:p>
                      <a:pPr indent="0" lvl="0" marL="0" marR="0" rtl="0" algn="r">
                        <a:spcBef>
                          <a:spcPts val="0"/>
                        </a:spcBef>
                        <a:spcAft>
                          <a:spcPts val="0"/>
                        </a:spcAft>
                        <a:buNone/>
                      </a:pPr>
                      <a:r>
                        <a:rPr lang="en-US" sz="1200"/>
                        <a:t>0</a:t>
                      </a:r>
                      <a:endParaRPr/>
                    </a:p>
                  </a:txBody>
                  <a:tcPr marT="45725" marB="45725" marR="91450" marL="91450" anchor="ctr"/>
                </a:tc>
                <a:tc>
                  <a:txBody>
                    <a:bodyPr/>
                    <a:lstStyle/>
                    <a:p>
                      <a:pPr indent="0" lvl="0" marL="0" marR="0" rtl="0" algn="r">
                        <a:spcBef>
                          <a:spcPts val="0"/>
                        </a:spcBef>
                        <a:spcAft>
                          <a:spcPts val="0"/>
                        </a:spcAft>
                        <a:buNone/>
                      </a:pPr>
                      <a:r>
                        <a:rPr lang="en-US" sz="1200"/>
                        <a:t>LEO (ISS)</a:t>
                      </a:r>
                      <a:endParaRPr/>
                    </a:p>
                  </a:txBody>
                  <a:tcPr marT="45725" marB="45725" marR="91450" marL="91450" anchor="ctr"/>
                </a:tc>
                <a:tc>
                  <a:txBody>
                    <a:bodyPr/>
                    <a:lstStyle/>
                    <a:p>
                      <a:pPr indent="0" lvl="0" marL="0" marR="0" rtl="0" algn="r">
                        <a:spcBef>
                          <a:spcPts val="0"/>
                        </a:spcBef>
                        <a:spcAft>
                          <a:spcPts val="0"/>
                        </a:spcAft>
                        <a:buNone/>
                      </a:pPr>
                      <a:r>
                        <a:rPr lang="en-US" sz="1200"/>
                        <a:t>NASA (COTS) NRO</a:t>
                      </a:r>
                      <a:endParaRPr/>
                    </a:p>
                  </a:txBody>
                  <a:tcPr marT="45725" marB="45725" marR="91450" marL="91450" anchor="ctr"/>
                </a:tc>
                <a:tc>
                  <a:txBody>
                    <a:bodyPr/>
                    <a:lstStyle/>
                    <a:p>
                      <a:pPr indent="0" lvl="0" marL="0" marR="0" rtl="0" algn="r">
                        <a:spcBef>
                          <a:spcPts val="0"/>
                        </a:spcBef>
                        <a:spcAft>
                          <a:spcPts val="0"/>
                        </a:spcAft>
                        <a:buNone/>
                      </a:pPr>
                      <a:r>
                        <a:rPr lang="en-US" sz="1200"/>
                        <a:t>Success</a:t>
                      </a:r>
                      <a:endParaRPr/>
                    </a:p>
                  </a:txBody>
                  <a:tcPr marT="45725" marB="45725" marR="91450" marL="91450" anchor="ctr"/>
                </a:tc>
                <a:tc>
                  <a:txBody>
                    <a:bodyPr/>
                    <a:lstStyle/>
                    <a:p>
                      <a:pPr indent="0" lvl="0" marL="0" marR="0" rtl="0" algn="r">
                        <a:spcBef>
                          <a:spcPts val="0"/>
                        </a:spcBef>
                        <a:spcAft>
                          <a:spcPts val="0"/>
                        </a:spcAft>
                        <a:buNone/>
                      </a:pPr>
                      <a:r>
                        <a:rPr lang="en-US" sz="1200"/>
                        <a:t>Failure (parachute)</a:t>
                      </a:r>
                      <a:endParaRPr/>
                    </a:p>
                  </a:txBody>
                  <a:tcPr marT="45725" marB="45725" marR="91450" marL="91450" anchor="ctr"/>
                </a:tc>
              </a:tr>
              <a:tr h="433600">
                <a:tc>
                  <a:txBody>
                    <a:bodyPr/>
                    <a:lstStyle/>
                    <a:p>
                      <a:pPr indent="0" lvl="0" marL="0" marR="0" rtl="0" algn="r">
                        <a:spcBef>
                          <a:spcPts val="0"/>
                        </a:spcBef>
                        <a:spcAft>
                          <a:spcPts val="0"/>
                        </a:spcAft>
                        <a:buNone/>
                      </a:pPr>
                      <a:r>
                        <a:rPr lang="en-US" sz="1200"/>
                        <a:t>2012-05-22</a:t>
                      </a:r>
                      <a:endParaRPr/>
                    </a:p>
                  </a:txBody>
                  <a:tcPr marT="45725" marB="45725" marR="91450" marL="91450" anchor="ctr"/>
                </a:tc>
                <a:tc>
                  <a:txBody>
                    <a:bodyPr/>
                    <a:lstStyle/>
                    <a:p>
                      <a:pPr indent="0" lvl="0" marL="0" marR="0" rtl="0" algn="r">
                        <a:spcBef>
                          <a:spcPts val="0"/>
                        </a:spcBef>
                        <a:spcAft>
                          <a:spcPts val="0"/>
                        </a:spcAft>
                        <a:buNone/>
                      </a:pPr>
                      <a:r>
                        <a:rPr lang="en-US" sz="1200"/>
                        <a:t>07:44:00</a:t>
                      </a:r>
                      <a:endParaRPr/>
                    </a:p>
                  </a:txBody>
                  <a:tcPr marT="45725" marB="45725" marR="91450" marL="91450" anchor="ctr"/>
                </a:tc>
                <a:tc>
                  <a:txBody>
                    <a:bodyPr/>
                    <a:lstStyle/>
                    <a:p>
                      <a:pPr indent="0" lvl="0" marL="0" marR="0" rtl="0" algn="r">
                        <a:spcBef>
                          <a:spcPts val="0"/>
                        </a:spcBef>
                        <a:spcAft>
                          <a:spcPts val="0"/>
                        </a:spcAft>
                        <a:buNone/>
                      </a:pPr>
                      <a:r>
                        <a:rPr lang="en-US" sz="1200"/>
                        <a:t>F9 v1.0 B0005</a:t>
                      </a:r>
                      <a:endParaRPr/>
                    </a:p>
                  </a:txBody>
                  <a:tcPr marT="45725" marB="45725" marR="91450" marL="91450" anchor="ctr"/>
                </a:tc>
                <a:tc>
                  <a:txBody>
                    <a:bodyPr/>
                    <a:lstStyle/>
                    <a:p>
                      <a:pPr indent="0" lvl="0" marL="0" marR="0" rtl="0" algn="r">
                        <a:spcBef>
                          <a:spcPts val="0"/>
                        </a:spcBef>
                        <a:spcAft>
                          <a:spcPts val="0"/>
                        </a:spcAft>
                        <a:buNone/>
                      </a:pPr>
                      <a:r>
                        <a:rPr lang="en-US" sz="1200"/>
                        <a:t>CCAFS LC-40</a:t>
                      </a:r>
                      <a:endParaRPr/>
                    </a:p>
                  </a:txBody>
                  <a:tcPr marT="45725" marB="45725" marR="91450" marL="91450" anchor="ctr"/>
                </a:tc>
                <a:tc>
                  <a:txBody>
                    <a:bodyPr/>
                    <a:lstStyle/>
                    <a:p>
                      <a:pPr indent="0" lvl="0" marL="0" marR="0" rtl="0" algn="r">
                        <a:spcBef>
                          <a:spcPts val="0"/>
                        </a:spcBef>
                        <a:spcAft>
                          <a:spcPts val="0"/>
                        </a:spcAft>
                        <a:buNone/>
                      </a:pPr>
                      <a:r>
                        <a:rPr lang="en-US" sz="1200"/>
                        <a:t>Dragon demo flight C2</a:t>
                      </a:r>
                      <a:endParaRPr/>
                    </a:p>
                  </a:txBody>
                  <a:tcPr marT="45725" marB="45725" marR="91450" marL="91450" anchor="ctr"/>
                </a:tc>
                <a:tc>
                  <a:txBody>
                    <a:bodyPr/>
                    <a:lstStyle/>
                    <a:p>
                      <a:pPr indent="0" lvl="0" marL="0" marR="0" rtl="0" algn="r">
                        <a:spcBef>
                          <a:spcPts val="0"/>
                        </a:spcBef>
                        <a:spcAft>
                          <a:spcPts val="0"/>
                        </a:spcAft>
                        <a:buNone/>
                      </a:pPr>
                      <a:r>
                        <a:rPr lang="en-US" sz="1200"/>
                        <a:t>525</a:t>
                      </a:r>
                      <a:endParaRPr/>
                    </a:p>
                  </a:txBody>
                  <a:tcPr marT="45725" marB="45725" marR="91450" marL="91450" anchor="ctr"/>
                </a:tc>
                <a:tc>
                  <a:txBody>
                    <a:bodyPr/>
                    <a:lstStyle/>
                    <a:p>
                      <a:pPr indent="0" lvl="0" marL="0" marR="0" rtl="0" algn="r">
                        <a:spcBef>
                          <a:spcPts val="0"/>
                        </a:spcBef>
                        <a:spcAft>
                          <a:spcPts val="0"/>
                        </a:spcAft>
                        <a:buNone/>
                      </a:pPr>
                      <a:r>
                        <a:rPr lang="en-US" sz="1200"/>
                        <a:t>LEO (ISS)</a:t>
                      </a:r>
                      <a:endParaRPr/>
                    </a:p>
                  </a:txBody>
                  <a:tcPr marT="45725" marB="45725" marR="91450" marL="91450" anchor="ctr"/>
                </a:tc>
                <a:tc>
                  <a:txBody>
                    <a:bodyPr/>
                    <a:lstStyle/>
                    <a:p>
                      <a:pPr indent="0" lvl="0" marL="0" marR="0" rtl="0" algn="r">
                        <a:spcBef>
                          <a:spcPts val="0"/>
                        </a:spcBef>
                        <a:spcAft>
                          <a:spcPts val="0"/>
                        </a:spcAft>
                        <a:buNone/>
                      </a:pPr>
                      <a:r>
                        <a:rPr lang="en-US" sz="1200"/>
                        <a:t>NASA (COTS)</a:t>
                      </a:r>
                      <a:endParaRPr/>
                    </a:p>
                  </a:txBody>
                  <a:tcPr marT="45725" marB="45725" marR="91450" marL="91450" anchor="ctr"/>
                </a:tc>
                <a:tc>
                  <a:txBody>
                    <a:bodyPr/>
                    <a:lstStyle/>
                    <a:p>
                      <a:pPr indent="0" lvl="0" marL="0" marR="0" rtl="0" algn="r">
                        <a:spcBef>
                          <a:spcPts val="0"/>
                        </a:spcBef>
                        <a:spcAft>
                          <a:spcPts val="0"/>
                        </a:spcAft>
                        <a:buNone/>
                      </a:pPr>
                      <a:r>
                        <a:rPr lang="en-US" sz="1200"/>
                        <a:t>Success</a:t>
                      </a:r>
                      <a:endParaRPr/>
                    </a:p>
                  </a:txBody>
                  <a:tcPr marT="45725" marB="45725" marR="91450" marL="91450" anchor="ctr"/>
                </a:tc>
                <a:tc>
                  <a:txBody>
                    <a:bodyPr/>
                    <a:lstStyle/>
                    <a:p>
                      <a:pPr indent="0" lvl="0" marL="0" marR="0" rtl="0" algn="r">
                        <a:spcBef>
                          <a:spcPts val="0"/>
                        </a:spcBef>
                        <a:spcAft>
                          <a:spcPts val="0"/>
                        </a:spcAft>
                        <a:buNone/>
                      </a:pPr>
                      <a:r>
                        <a:rPr lang="en-US" sz="1200"/>
                        <a:t>No attempt</a:t>
                      </a:r>
                      <a:endParaRPr/>
                    </a:p>
                  </a:txBody>
                  <a:tcPr marT="45725" marB="45725" marR="91450" marL="91450" anchor="ctr"/>
                </a:tc>
              </a:tr>
              <a:tr h="433600">
                <a:tc>
                  <a:txBody>
                    <a:bodyPr/>
                    <a:lstStyle/>
                    <a:p>
                      <a:pPr indent="0" lvl="0" marL="0" marR="0" rtl="0" algn="r">
                        <a:spcBef>
                          <a:spcPts val="0"/>
                        </a:spcBef>
                        <a:spcAft>
                          <a:spcPts val="0"/>
                        </a:spcAft>
                        <a:buNone/>
                      </a:pPr>
                      <a:r>
                        <a:rPr lang="en-US" sz="1200"/>
                        <a:t>2012-10-08</a:t>
                      </a:r>
                      <a:endParaRPr/>
                    </a:p>
                  </a:txBody>
                  <a:tcPr marT="45725" marB="45725" marR="91450" marL="91450" anchor="ctr"/>
                </a:tc>
                <a:tc>
                  <a:txBody>
                    <a:bodyPr/>
                    <a:lstStyle/>
                    <a:p>
                      <a:pPr indent="0" lvl="0" marL="0" marR="0" rtl="0" algn="r">
                        <a:spcBef>
                          <a:spcPts val="0"/>
                        </a:spcBef>
                        <a:spcAft>
                          <a:spcPts val="0"/>
                        </a:spcAft>
                        <a:buNone/>
                      </a:pPr>
                      <a:r>
                        <a:rPr lang="en-US" sz="1200"/>
                        <a:t>00:35:00</a:t>
                      </a:r>
                      <a:endParaRPr/>
                    </a:p>
                  </a:txBody>
                  <a:tcPr marT="45725" marB="45725" marR="91450" marL="91450" anchor="ctr"/>
                </a:tc>
                <a:tc>
                  <a:txBody>
                    <a:bodyPr/>
                    <a:lstStyle/>
                    <a:p>
                      <a:pPr indent="0" lvl="0" marL="0" marR="0" rtl="0" algn="r">
                        <a:spcBef>
                          <a:spcPts val="0"/>
                        </a:spcBef>
                        <a:spcAft>
                          <a:spcPts val="0"/>
                        </a:spcAft>
                        <a:buNone/>
                      </a:pPr>
                      <a:r>
                        <a:rPr lang="en-US" sz="1200"/>
                        <a:t>F9 v1.0 B0006</a:t>
                      </a:r>
                      <a:endParaRPr/>
                    </a:p>
                  </a:txBody>
                  <a:tcPr marT="45725" marB="45725" marR="91450" marL="91450" anchor="ctr"/>
                </a:tc>
                <a:tc>
                  <a:txBody>
                    <a:bodyPr/>
                    <a:lstStyle/>
                    <a:p>
                      <a:pPr indent="0" lvl="0" marL="0" marR="0" rtl="0" algn="r">
                        <a:spcBef>
                          <a:spcPts val="0"/>
                        </a:spcBef>
                        <a:spcAft>
                          <a:spcPts val="0"/>
                        </a:spcAft>
                        <a:buNone/>
                      </a:pPr>
                      <a:r>
                        <a:rPr lang="en-US" sz="1200"/>
                        <a:t>CCAFS LC-40</a:t>
                      </a:r>
                      <a:endParaRPr/>
                    </a:p>
                  </a:txBody>
                  <a:tcPr marT="45725" marB="45725" marR="91450" marL="91450" anchor="ctr"/>
                </a:tc>
                <a:tc>
                  <a:txBody>
                    <a:bodyPr/>
                    <a:lstStyle/>
                    <a:p>
                      <a:pPr indent="0" lvl="0" marL="0" marR="0" rtl="0" algn="r">
                        <a:spcBef>
                          <a:spcPts val="0"/>
                        </a:spcBef>
                        <a:spcAft>
                          <a:spcPts val="0"/>
                        </a:spcAft>
                        <a:buNone/>
                      </a:pPr>
                      <a:r>
                        <a:rPr lang="en-US" sz="1200"/>
                        <a:t>SpaceX CRS-1</a:t>
                      </a:r>
                      <a:endParaRPr/>
                    </a:p>
                  </a:txBody>
                  <a:tcPr marT="45725" marB="45725" marR="91450" marL="91450" anchor="ctr"/>
                </a:tc>
                <a:tc>
                  <a:txBody>
                    <a:bodyPr/>
                    <a:lstStyle/>
                    <a:p>
                      <a:pPr indent="0" lvl="0" marL="0" marR="0" rtl="0" algn="r">
                        <a:spcBef>
                          <a:spcPts val="0"/>
                        </a:spcBef>
                        <a:spcAft>
                          <a:spcPts val="0"/>
                        </a:spcAft>
                        <a:buNone/>
                      </a:pPr>
                      <a:r>
                        <a:rPr lang="en-US" sz="1200"/>
                        <a:t>500</a:t>
                      </a:r>
                      <a:endParaRPr/>
                    </a:p>
                  </a:txBody>
                  <a:tcPr marT="45725" marB="45725" marR="91450" marL="91450" anchor="ctr"/>
                </a:tc>
                <a:tc>
                  <a:txBody>
                    <a:bodyPr/>
                    <a:lstStyle/>
                    <a:p>
                      <a:pPr indent="0" lvl="0" marL="0" marR="0" rtl="0" algn="r">
                        <a:spcBef>
                          <a:spcPts val="0"/>
                        </a:spcBef>
                        <a:spcAft>
                          <a:spcPts val="0"/>
                        </a:spcAft>
                        <a:buNone/>
                      </a:pPr>
                      <a:r>
                        <a:rPr lang="en-US" sz="1200"/>
                        <a:t>LEO (ISS)</a:t>
                      </a:r>
                      <a:endParaRPr/>
                    </a:p>
                  </a:txBody>
                  <a:tcPr marT="45725" marB="45725" marR="91450" marL="91450" anchor="ctr"/>
                </a:tc>
                <a:tc>
                  <a:txBody>
                    <a:bodyPr/>
                    <a:lstStyle/>
                    <a:p>
                      <a:pPr indent="0" lvl="0" marL="0" marR="0" rtl="0" algn="r">
                        <a:spcBef>
                          <a:spcPts val="0"/>
                        </a:spcBef>
                        <a:spcAft>
                          <a:spcPts val="0"/>
                        </a:spcAft>
                        <a:buNone/>
                      </a:pPr>
                      <a:r>
                        <a:rPr lang="en-US" sz="1200"/>
                        <a:t>NASA (CRS)</a:t>
                      </a:r>
                      <a:endParaRPr/>
                    </a:p>
                  </a:txBody>
                  <a:tcPr marT="45725" marB="45725" marR="91450" marL="91450" anchor="ctr"/>
                </a:tc>
                <a:tc>
                  <a:txBody>
                    <a:bodyPr/>
                    <a:lstStyle/>
                    <a:p>
                      <a:pPr indent="0" lvl="0" marL="0" marR="0" rtl="0" algn="r">
                        <a:spcBef>
                          <a:spcPts val="0"/>
                        </a:spcBef>
                        <a:spcAft>
                          <a:spcPts val="0"/>
                        </a:spcAft>
                        <a:buNone/>
                      </a:pPr>
                      <a:r>
                        <a:rPr lang="en-US" sz="1200"/>
                        <a:t>Success</a:t>
                      </a:r>
                      <a:endParaRPr/>
                    </a:p>
                  </a:txBody>
                  <a:tcPr marT="45725" marB="45725" marR="91450" marL="91450" anchor="ctr"/>
                </a:tc>
                <a:tc>
                  <a:txBody>
                    <a:bodyPr/>
                    <a:lstStyle/>
                    <a:p>
                      <a:pPr indent="0" lvl="0" marL="0" marR="0" rtl="0" algn="r">
                        <a:spcBef>
                          <a:spcPts val="0"/>
                        </a:spcBef>
                        <a:spcAft>
                          <a:spcPts val="0"/>
                        </a:spcAft>
                        <a:buNone/>
                      </a:pPr>
                      <a:r>
                        <a:rPr lang="en-US" sz="1200"/>
                        <a:t>No attempt</a:t>
                      </a:r>
                      <a:endParaRPr/>
                    </a:p>
                  </a:txBody>
                  <a:tcPr marT="45725" marB="45725" marR="91450" marL="91450" anchor="ctr"/>
                </a:tc>
              </a:tr>
              <a:tr h="433600">
                <a:tc>
                  <a:txBody>
                    <a:bodyPr/>
                    <a:lstStyle/>
                    <a:p>
                      <a:pPr indent="0" lvl="0" marL="0" marR="0" rtl="0" algn="r">
                        <a:spcBef>
                          <a:spcPts val="0"/>
                        </a:spcBef>
                        <a:spcAft>
                          <a:spcPts val="0"/>
                        </a:spcAft>
                        <a:buNone/>
                      </a:pPr>
                      <a:r>
                        <a:rPr lang="en-US" sz="1200"/>
                        <a:t>2013-03-01</a:t>
                      </a:r>
                      <a:endParaRPr/>
                    </a:p>
                  </a:txBody>
                  <a:tcPr marT="45725" marB="45725" marR="91450" marL="91450" anchor="ctr"/>
                </a:tc>
                <a:tc>
                  <a:txBody>
                    <a:bodyPr/>
                    <a:lstStyle/>
                    <a:p>
                      <a:pPr indent="0" lvl="0" marL="0" marR="0" rtl="0" algn="r">
                        <a:spcBef>
                          <a:spcPts val="0"/>
                        </a:spcBef>
                        <a:spcAft>
                          <a:spcPts val="0"/>
                        </a:spcAft>
                        <a:buNone/>
                      </a:pPr>
                      <a:r>
                        <a:rPr lang="en-US" sz="1200"/>
                        <a:t>15:10:00</a:t>
                      </a:r>
                      <a:endParaRPr/>
                    </a:p>
                  </a:txBody>
                  <a:tcPr marT="45725" marB="45725" marR="91450" marL="91450" anchor="ctr"/>
                </a:tc>
                <a:tc>
                  <a:txBody>
                    <a:bodyPr/>
                    <a:lstStyle/>
                    <a:p>
                      <a:pPr indent="0" lvl="0" marL="0" marR="0" rtl="0" algn="r">
                        <a:spcBef>
                          <a:spcPts val="0"/>
                        </a:spcBef>
                        <a:spcAft>
                          <a:spcPts val="0"/>
                        </a:spcAft>
                        <a:buNone/>
                      </a:pPr>
                      <a:r>
                        <a:rPr lang="en-US" sz="1200"/>
                        <a:t>F9 v1.0 B0007</a:t>
                      </a:r>
                      <a:endParaRPr/>
                    </a:p>
                  </a:txBody>
                  <a:tcPr marT="45725" marB="45725" marR="91450" marL="91450" anchor="ctr"/>
                </a:tc>
                <a:tc>
                  <a:txBody>
                    <a:bodyPr/>
                    <a:lstStyle/>
                    <a:p>
                      <a:pPr indent="0" lvl="0" marL="0" marR="0" rtl="0" algn="r">
                        <a:spcBef>
                          <a:spcPts val="0"/>
                        </a:spcBef>
                        <a:spcAft>
                          <a:spcPts val="0"/>
                        </a:spcAft>
                        <a:buNone/>
                      </a:pPr>
                      <a:r>
                        <a:rPr lang="en-US" sz="1200"/>
                        <a:t>CCAFS LC-40</a:t>
                      </a:r>
                      <a:endParaRPr/>
                    </a:p>
                  </a:txBody>
                  <a:tcPr marT="45725" marB="45725" marR="91450" marL="91450" anchor="ctr"/>
                </a:tc>
                <a:tc>
                  <a:txBody>
                    <a:bodyPr/>
                    <a:lstStyle/>
                    <a:p>
                      <a:pPr indent="0" lvl="0" marL="0" marR="0" rtl="0" algn="r">
                        <a:spcBef>
                          <a:spcPts val="0"/>
                        </a:spcBef>
                        <a:spcAft>
                          <a:spcPts val="0"/>
                        </a:spcAft>
                        <a:buNone/>
                      </a:pPr>
                      <a:r>
                        <a:rPr lang="en-US" sz="1200"/>
                        <a:t>SpaceX CRS-2</a:t>
                      </a:r>
                      <a:endParaRPr/>
                    </a:p>
                  </a:txBody>
                  <a:tcPr marT="45725" marB="45725" marR="91450" marL="91450" anchor="ctr"/>
                </a:tc>
                <a:tc>
                  <a:txBody>
                    <a:bodyPr/>
                    <a:lstStyle/>
                    <a:p>
                      <a:pPr indent="0" lvl="0" marL="0" marR="0" rtl="0" algn="r">
                        <a:spcBef>
                          <a:spcPts val="0"/>
                        </a:spcBef>
                        <a:spcAft>
                          <a:spcPts val="0"/>
                        </a:spcAft>
                        <a:buNone/>
                      </a:pPr>
                      <a:r>
                        <a:rPr lang="en-US" sz="1200"/>
                        <a:t>677</a:t>
                      </a:r>
                      <a:endParaRPr/>
                    </a:p>
                  </a:txBody>
                  <a:tcPr marT="45725" marB="45725" marR="91450" marL="91450" anchor="ctr"/>
                </a:tc>
                <a:tc>
                  <a:txBody>
                    <a:bodyPr/>
                    <a:lstStyle/>
                    <a:p>
                      <a:pPr indent="0" lvl="0" marL="0" marR="0" rtl="0" algn="r">
                        <a:spcBef>
                          <a:spcPts val="0"/>
                        </a:spcBef>
                        <a:spcAft>
                          <a:spcPts val="0"/>
                        </a:spcAft>
                        <a:buNone/>
                      </a:pPr>
                      <a:r>
                        <a:rPr lang="en-US" sz="1200"/>
                        <a:t>LEO (ISS)</a:t>
                      </a:r>
                      <a:endParaRPr/>
                    </a:p>
                  </a:txBody>
                  <a:tcPr marT="45725" marB="45725" marR="91450" marL="91450" anchor="ctr"/>
                </a:tc>
                <a:tc>
                  <a:txBody>
                    <a:bodyPr/>
                    <a:lstStyle/>
                    <a:p>
                      <a:pPr indent="0" lvl="0" marL="0" marR="0" rtl="0" algn="r">
                        <a:spcBef>
                          <a:spcPts val="0"/>
                        </a:spcBef>
                        <a:spcAft>
                          <a:spcPts val="0"/>
                        </a:spcAft>
                        <a:buNone/>
                      </a:pPr>
                      <a:r>
                        <a:rPr lang="en-US" sz="1200"/>
                        <a:t>NASA (CRS)</a:t>
                      </a:r>
                      <a:endParaRPr/>
                    </a:p>
                  </a:txBody>
                  <a:tcPr marT="45725" marB="45725" marR="91450" marL="91450" anchor="ctr"/>
                </a:tc>
                <a:tc>
                  <a:txBody>
                    <a:bodyPr/>
                    <a:lstStyle/>
                    <a:p>
                      <a:pPr indent="0" lvl="0" marL="0" marR="0" rtl="0" algn="r">
                        <a:spcBef>
                          <a:spcPts val="0"/>
                        </a:spcBef>
                        <a:spcAft>
                          <a:spcPts val="0"/>
                        </a:spcAft>
                        <a:buNone/>
                      </a:pPr>
                      <a:r>
                        <a:rPr lang="en-US" sz="1200"/>
                        <a:t>Success</a:t>
                      </a:r>
                      <a:endParaRPr/>
                    </a:p>
                  </a:txBody>
                  <a:tcPr marT="45725" marB="45725" marR="91450" marL="91450" anchor="ctr"/>
                </a:tc>
                <a:tc>
                  <a:txBody>
                    <a:bodyPr/>
                    <a:lstStyle/>
                    <a:p>
                      <a:pPr indent="0" lvl="0" marL="0" marR="0" rtl="0" algn="r">
                        <a:spcBef>
                          <a:spcPts val="0"/>
                        </a:spcBef>
                        <a:spcAft>
                          <a:spcPts val="0"/>
                        </a:spcAft>
                        <a:buNone/>
                      </a:pPr>
                      <a:r>
                        <a:rPr lang="en-US" sz="1200"/>
                        <a:t>No attempt</a:t>
                      </a:r>
                      <a:endParaRPr/>
                    </a:p>
                  </a:txBody>
                  <a:tcPr marT="45725" marB="45725" marR="91450" marL="91450" anchor="ctr"/>
                </a:tc>
              </a:tr>
            </a:tbl>
          </a:graphicData>
        </a:graphic>
      </p:graphicFrame>
      <p:sp>
        <p:nvSpPr>
          <p:cNvPr id="369" name="Google Shape;369;p39"/>
          <p:cNvSpPr txBox="1"/>
          <p:nvPr/>
        </p:nvSpPr>
        <p:spPr>
          <a:xfrm>
            <a:off x="1082566" y="6025573"/>
            <a:ext cx="85554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query displays the first 5 records whose launch sites names begin with ‘CCA’</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SQL Query - %sql SELECT SUM(PAYLOAD_MASS__KG_) FROM SPACEX2 WHERE CUSTOMER = 'NASA (CRS)‘</a:t>
            </a:r>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RESULT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This query calculates and displays the total sum of payload mass for only rows with “NASA(CRS)” as Customers. </a:t>
            </a:r>
            <a:endParaRPr/>
          </a:p>
        </p:txBody>
      </p:sp>
      <p:sp>
        <p:nvSpPr>
          <p:cNvPr id="376" name="Google Shape;376;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graphicFrame>
        <p:nvGraphicFramePr>
          <p:cNvPr id="377" name="Google Shape;377;p40"/>
          <p:cNvGraphicFramePr/>
          <p:nvPr/>
        </p:nvGraphicFramePr>
        <p:xfrm>
          <a:off x="2260600" y="2716106"/>
          <a:ext cx="3000000" cy="3000000"/>
        </p:xfrm>
        <a:graphic>
          <a:graphicData uri="http://schemas.openxmlformats.org/drawingml/2006/table">
            <a:tbl>
              <a:tblPr bandRow="1" firstRow="1">
                <a:noFill/>
                <a:tableStyleId>{0EB360D3-EDCD-44ED-8B23-95EB63543F98}</a:tableStyleId>
              </a:tblPr>
              <a:tblGrid>
                <a:gridCol w="2951475"/>
              </a:tblGrid>
              <a:tr h="370850">
                <a:tc>
                  <a:txBody>
                    <a:bodyPr/>
                    <a:lstStyle/>
                    <a:p>
                      <a:pPr indent="0" lvl="0" marL="0" marR="0" rtl="0" algn="l">
                        <a:spcBef>
                          <a:spcPts val="0"/>
                        </a:spcBef>
                        <a:spcAft>
                          <a:spcPts val="0"/>
                        </a:spcAft>
                        <a:buNone/>
                      </a:pPr>
                      <a:r>
                        <a:rPr lang="en-US" sz="1800">
                          <a:latin typeface="Arial"/>
                          <a:ea typeface="Arial"/>
                          <a:cs typeface="Arial"/>
                          <a:sym typeface="Arial"/>
                        </a:rPr>
                        <a:t>SUM</a:t>
                      </a:r>
                      <a:endParaRPr sz="1800">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45596</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3" name="Google Shape;383;p4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SQL Query - %sql SELECT AVG(PAYLOAD_MASS__KG_) FROM SPACEX2 WHERE BOOSTER_VERSION = 'F9 v1.1‘</a:t>
            </a:r>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RESULT –</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This query calculates and displays the average payload mass of all rows whose booster version is “F9 v1.1” </a:t>
            </a:r>
            <a:endParaRPr sz="2200">
              <a:solidFill>
                <a:srgbClr val="292929"/>
              </a:solidFill>
              <a:latin typeface="Arial"/>
              <a:ea typeface="Arial"/>
              <a:cs typeface="Arial"/>
              <a:sym typeface="Arial"/>
            </a:endParaRPr>
          </a:p>
        </p:txBody>
      </p:sp>
      <p:sp>
        <p:nvSpPr>
          <p:cNvPr id="384" name="Google Shape;384;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graphicFrame>
        <p:nvGraphicFramePr>
          <p:cNvPr id="385" name="Google Shape;385;p41"/>
          <p:cNvGraphicFramePr/>
          <p:nvPr/>
        </p:nvGraphicFramePr>
        <p:xfrm>
          <a:off x="2306320" y="2776278"/>
          <a:ext cx="3000000" cy="3000000"/>
        </p:xfrm>
        <a:graphic>
          <a:graphicData uri="http://schemas.openxmlformats.org/drawingml/2006/table">
            <a:tbl>
              <a:tblPr bandRow="1" firstRow="1">
                <a:noFill/>
                <a:tableStyleId>{0EB360D3-EDCD-44ED-8B23-95EB63543F98}</a:tableStyleId>
              </a:tblPr>
              <a:tblGrid>
                <a:gridCol w="2098050"/>
              </a:tblGrid>
              <a:tr h="370850">
                <a:tc>
                  <a:txBody>
                    <a:bodyPr/>
                    <a:lstStyle/>
                    <a:p>
                      <a:pPr indent="0" lvl="0" marL="0" marR="0" rtl="0" algn="l">
                        <a:spcBef>
                          <a:spcPts val="0"/>
                        </a:spcBef>
                        <a:spcAft>
                          <a:spcPts val="0"/>
                        </a:spcAft>
                        <a:buNone/>
                      </a:pPr>
                      <a:r>
                        <a:rPr lang="en-US" sz="1800">
                          <a:latin typeface="Arial"/>
                          <a:ea typeface="Arial"/>
                          <a:cs typeface="Arial"/>
                          <a:sym typeface="Arial"/>
                        </a:rPr>
                        <a:t>AVG</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US" sz="1800">
                          <a:latin typeface="Arial"/>
                          <a:ea typeface="Arial"/>
                          <a:cs typeface="Arial"/>
                          <a:sym typeface="Arial"/>
                        </a:rPr>
                        <a:t>2928.4</a:t>
                      </a:r>
                      <a:endParaRPr sz="18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1" name="Google Shape;391;p4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SQL Query - %sql SELECT MIN(DATE) FROM SPACEX2 WHERE Landing__Outcome = 'Success (ground pad)'</a:t>
            </a:r>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RESULT –</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This query shows the date of the first successful landing in ground pad.  </a:t>
            </a:r>
            <a:endParaRPr/>
          </a:p>
        </p:txBody>
      </p:sp>
      <p:sp>
        <p:nvSpPr>
          <p:cNvPr id="392" name="Google Shape;392;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graphicFrame>
        <p:nvGraphicFramePr>
          <p:cNvPr id="393" name="Google Shape;393;p42"/>
          <p:cNvGraphicFramePr/>
          <p:nvPr/>
        </p:nvGraphicFramePr>
        <p:xfrm>
          <a:off x="2321560" y="2660226"/>
          <a:ext cx="3000000" cy="3000000"/>
        </p:xfrm>
        <a:graphic>
          <a:graphicData uri="http://schemas.openxmlformats.org/drawingml/2006/table">
            <a:tbl>
              <a:tblPr bandRow="1" firstRow="1">
                <a:noFill/>
                <a:tableStyleId>{0EB360D3-EDCD-44ED-8B23-95EB63543F98}</a:tableStyleId>
              </a:tblPr>
              <a:tblGrid>
                <a:gridCol w="1899925"/>
              </a:tblGrid>
              <a:tr h="370850">
                <a:tc>
                  <a:txBody>
                    <a:bodyPr/>
                    <a:lstStyle/>
                    <a:p>
                      <a:pPr indent="0" lvl="0" marL="0" marR="0" rtl="0" algn="l">
                        <a:spcBef>
                          <a:spcPts val="0"/>
                        </a:spcBef>
                        <a:spcAft>
                          <a:spcPts val="0"/>
                        </a:spcAft>
                        <a:buNone/>
                      </a:pPr>
                      <a:r>
                        <a:rPr lang="en-US" sz="1800"/>
                        <a:t>MIN DATE</a:t>
                      </a:r>
                      <a:endParaRPr sz="1800"/>
                    </a:p>
                  </a:txBody>
                  <a:tcPr marT="45725" marB="45725" marR="91450" marL="91450"/>
                </a:tc>
              </a:tr>
              <a:tr h="370850">
                <a:tc>
                  <a:txBody>
                    <a:bodyPr/>
                    <a:lstStyle/>
                    <a:p>
                      <a:pPr indent="0" lvl="0" marL="0" marR="0" rtl="0" algn="l">
                        <a:spcBef>
                          <a:spcPts val="0"/>
                        </a:spcBef>
                        <a:spcAft>
                          <a:spcPts val="0"/>
                        </a:spcAft>
                        <a:buNone/>
                      </a:pPr>
                      <a:r>
                        <a:rPr lang="en-US" sz="1800"/>
                        <a:t>2015-12-22</a:t>
                      </a:r>
                      <a:endParaRPr sz="1800"/>
                    </a:p>
                  </a:txBody>
                  <a:tcPr marT="45725" marB="45725" marR="91450" marL="9145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9" name="Google Shape;399;p4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SQL Query - %sql SELECT BOOSTER_VERSION FROM SPACEX2 WHERE Landing__Outcome = 'Success (drone ship)' AND PAYLOAD_MASS__KG_ &gt; 4000 AND PAYLOAD_MASS__KG_ &lt; 6000</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RESULT –</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This Query displays the names of boosters which have success in drone ship and a payload mass between 4000 and 6000.  </a:t>
            </a:r>
            <a:endParaRPr sz="2200">
              <a:solidFill>
                <a:srgbClr val="292929"/>
              </a:solidFill>
              <a:latin typeface="Arial"/>
              <a:ea typeface="Arial"/>
              <a:cs typeface="Arial"/>
              <a:sym typeface="Arial"/>
            </a:endParaRPr>
          </a:p>
        </p:txBody>
      </p:sp>
      <p:sp>
        <p:nvSpPr>
          <p:cNvPr id="400" name="Google Shape;40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graphicFrame>
        <p:nvGraphicFramePr>
          <p:cNvPr id="401" name="Google Shape;401;p43"/>
          <p:cNvGraphicFramePr/>
          <p:nvPr/>
        </p:nvGraphicFramePr>
        <p:xfrm>
          <a:off x="2387599" y="3429000"/>
          <a:ext cx="3000000" cy="3000000"/>
        </p:xfrm>
        <a:graphic>
          <a:graphicData uri="http://schemas.openxmlformats.org/drawingml/2006/table">
            <a:tbl>
              <a:tblPr bandRow="1" firstRow="1">
                <a:noFill/>
                <a:tableStyleId>{0EB360D3-EDCD-44ED-8B23-95EB63543F98}</a:tableStyleId>
              </a:tblPr>
              <a:tblGrid>
                <a:gridCol w="8128000"/>
              </a:tblGrid>
              <a:tr h="370850">
                <a:tc>
                  <a:txBody>
                    <a:bodyPr/>
                    <a:lstStyle/>
                    <a:p>
                      <a:pPr indent="0" lvl="0" marL="0" marR="0" rtl="0" algn="l">
                        <a:spcBef>
                          <a:spcPts val="0"/>
                        </a:spcBef>
                        <a:spcAft>
                          <a:spcPts val="0"/>
                        </a:spcAft>
                        <a:buNone/>
                      </a:pPr>
                      <a:r>
                        <a:rPr lang="en-US" sz="1800">
                          <a:latin typeface="Arial"/>
                          <a:ea typeface="Arial"/>
                          <a:cs typeface="Arial"/>
                          <a:sym typeface="Arial"/>
                        </a:rPr>
                        <a:t>booster_version</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US" sz="1800">
                          <a:latin typeface="Arial"/>
                          <a:ea typeface="Arial"/>
                          <a:cs typeface="Arial"/>
                          <a:sym typeface="Arial"/>
                        </a:rPr>
                        <a:t>F9 FT B1022</a:t>
                      </a:r>
                      <a:endParaRPr/>
                    </a:p>
                  </a:txBody>
                  <a:tcPr marT="45725" marB="45725" marR="91450" marL="91450" anchor="ctr"/>
                </a:tc>
              </a:tr>
              <a:tr h="370850">
                <a:tc>
                  <a:txBody>
                    <a:bodyPr/>
                    <a:lstStyle/>
                    <a:p>
                      <a:pPr indent="0" lvl="0" marL="0" marR="0" rtl="0" algn="l">
                        <a:spcBef>
                          <a:spcPts val="0"/>
                        </a:spcBef>
                        <a:spcAft>
                          <a:spcPts val="0"/>
                        </a:spcAft>
                        <a:buNone/>
                      </a:pPr>
                      <a:r>
                        <a:rPr lang="en-US" sz="1800">
                          <a:latin typeface="Arial"/>
                          <a:ea typeface="Arial"/>
                          <a:cs typeface="Arial"/>
                          <a:sym typeface="Arial"/>
                        </a:rPr>
                        <a:t>F9 FT B1026</a:t>
                      </a:r>
                      <a:endParaRPr/>
                    </a:p>
                  </a:txBody>
                  <a:tcPr marT="45725" marB="45725" marR="91450" marL="91450" anchor="ctr"/>
                </a:tc>
              </a:tr>
              <a:tr h="228600">
                <a:tc>
                  <a:txBody>
                    <a:bodyPr/>
                    <a:lstStyle/>
                    <a:p>
                      <a:pPr indent="0" lvl="0" marL="0" marR="0" rtl="0" algn="l">
                        <a:spcBef>
                          <a:spcPts val="0"/>
                        </a:spcBef>
                        <a:spcAft>
                          <a:spcPts val="0"/>
                        </a:spcAft>
                        <a:buNone/>
                      </a:pPr>
                      <a:r>
                        <a:rPr lang="en-US" sz="1800">
                          <a:latin typeface="Arial"/>
                          <a:ea typeface="Arial"/>
                          <a:cs typeface="Arial"/>
                          <a:sym typeface="Arial"/>
                        </a:rPr>
                        <a:t>F9 FT B1021.2</a:t>
                      </a:r>
                      <a:endParaRPr/>
                    </a:p>
                  </a:txBody>
                  <a:tcPr marT="45725" marB="45725" marR="91450" marL="91450" anchor="ctr"/>
                </a:tc>
              </a:tr>
              <a:tr h="370850">
                <a:tc>
                  <a:txBody>
                    <a:bodyPr/>
                    <a:lstStyle/>
                    <a:p>
                      <a:pPr indent="0" lvl="0" marL="0" marR="0" rtl="0" algn="l">
                        <a:spcBef>
                          <a:spcPts val="0"/>
                        </a:spcBef>
                        <a:spcAft>
                          <a:spcPts val="0"/>
                        </a:spcAft>
                        <a:buNone/>
                      </a:pPr>
                      <a:r>
                        <a:rPr lang="en-US" sz="1800">
                          <a:latin typeface="Arial"/>
                          <a:ea typeface="Arial"/>
                          <a:cs typeface="Arial"/>
                          <a:sym typeface="Arial"/>
                        </a:rPr>
                        <a:t>F9 FT B1031.2</a:t>
                      </a:r>
                      <a:endParaRPr/>
                    </a:p>
                  </a:txBody>
                  <a:tcPr marT="45725" marB="45725" marR="91450" marL="91450"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0" name="Google Shape;100;p17"/>
          <p:cNvSpPr txBox="1"/>
          <p:nvPr/>
        </p:nvSpPr>
        <p:spPr>
          <a:xfrm>
            <a:off x="958903" y="1404812"/>
            <a:ext cx="4017889" cy="1039909"/>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1600"/>
              <a:buFont typeface="Arial"/>
              <a:buChar char="•"/>
            </a:pPr>
            <a:r>
              <a:rPr lang="en-US" sz="16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 Data collection</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EDA with data visualization</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EDA with SQL</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Building an interactive map with Folium</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Building a Dashboard with Plotly Dash</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Predictive analysis (Classification)</a:t>
            </a:r>
            <a:endParaRPr/>
          </a:p>
          <a:p>
            <a:pPr indent="-228600" lvl="0" marL="228600" marR="0" rtl="0" algn="l">
              <a:lnSpc>
                <a:spcPct val="100000"/>
              </a:lnSpc>
              <a:spcBef>
                <a:spcPts val="1400"/>
              </a:spcBef>
              <a:spcAft>
                <a:spcPts val="0"/>
              </a:spcAft>
              <a:buClr>
                <a:srgbClr val="292929"/>
              </a:buClr>
              <a:buSzPts val="1600"/>
              <a:buFont typeface="Arial"/>
              <a:buChar char="•"/>
            </a:pPr>
            <a:r>
              <a:rPr lang="en-US" sz="1600">
                <a:solidFill>
                  <a:srgbClr val="292929"/>
                </a:solidFill>
                <a:latin typeface="Arial"/>
                <a:ea typeface="Arial"/>
                <a:cs typeface="Arial"/>
                <a:sym typeface="Arial"/>
              </a:rPr>
              <a:t>Summary of all results</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Exploratory data analysis results</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Interactive analytics demo in screenshots</a:t>
            </a:r>
            <a:endParaRPr/>
          </a:p>
          <a:p>
            <a:pPr indent="-228600" lvl="1" marL="685800" marR="0" rtl="0" algn="l">
              <a:lnSpc>
                <a:spcPct val="100000"/>
              </a:lnSpc>
              <a:spcBef>
                <a:spcPts val="1400"/>
              </a:spcBef>
              <a:spcAft>
                <a:spcPts val="0"/>
              </a:spcAft>
              <a:buClr>
                <a:srgbClr val="292929"/>
              </a:buClr>
              <a:buSzPts val="1400"/>
              <a:buFont typeface="Noto Sans Symbols"/>
              <a:buChar char="⮚"/>
            </a:pPr>
            <a:r>
              <a:rPr b="0" i="0" lang="en-US" sz="1400" u="none" cap="none" strike="noStrike">
                <a:solidFill>
                  <a:srgbClr val="292929"/>
                </a:solidFill>
                <a:latin typeface="Arial"/>
                <a:ea typeface="Arial"/>
                <a:cs typeface="Arial"/>
                <a:sym typeface="Arial"/>
              </a:rPr>
              <a:t>Predictive analysis results</a:t>
            </a:r>
            <a:endParaRPr/>
          </a:p>
          <a:p>
            <a:pPr indent="-152400" lvl="1" marL="685800" marR="0" rtl="0" algn="l">
              <a:lnSpc>
                <a:spcPct val="100000"/>
              </a:lnSpc>
              <a:spcBef>
                <a:spcPts val="1400"/>
              </a:spcBef>
              <a:spcAft>
                <a:spcPts val="0"/>
              </a:spcAft>
              <a:buClr>
                <a:srgbClr val="0070C0"/>
              </a:buClr>
              <a:buSzPts val="1200"/>
              <a:buFont typeface="Arial"/>
              <a:buNone/>
            </a:pPr>
            <a:r>
              <a:rPr lang="en-US" sz="1200">
                <a:solidFill>
                  <a:srgbClr val="292929"/>
                </a:solidFill>
              </a:rPr>
              <a:t>NOTE: EDA - Exploratory Data Analysis</a:t>
            </a:r>
            <a:endParaRPr b="0" i="0" sz="1200" u="none" cap="none" strike="noStrike">
              <a:solidFill>
                <a:srgbClr val="292929"/>
              </a:solidFill>
              <a:latin typeface="Arial"/>
              <a:ea typeface="Arial"/>
              <a:cs typeface="Arial"/>
              <a:sym typeface="Arial"/>
            </a:endParaRPr>
          </a:p>
        </p:txBody>
      </p:sp>
      <p:sp>
        <p:nvSpPr>
          <p:cNvPr id="101" name="Google Shape;101;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7" name="Google Shape;407;p4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SQL Query - %sql SELECT COUNT(MISSION_OUTCOME) FROM SPACEX2 WHERE MISSION_OUTCOME = 'Success' OR MISSION_OUTCOME = 'Failure (in flight)‘</a:t>
            </a:r>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RESULT -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This query shows the total number of successful and failure mission outcomes. </a:t>
            </a:r>
            <a:endParaRPr/>
          </a:p>
        </p:txBody>
      </p:sp>
      <p:sp>
        <p:nvSpPr>
          <p:cNvPr id="408" name="Google Shape;408;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graphicFrame>
        <p:nvGraphicFramePr>
          <p:cNvPr id="409" name="Google Shape;409;p44"/>
          <p:cNvGraphicFramePr/>
          <p:nvPr/>
        </p:nvGraphicFramePr>
        <p:xfrm>
          <a:off x="2321560" y="3058160"/>
          <a:ext cx="3000000" cy="3000000"/>
        </p:xfrm>
        <a:graphic>
          <a:graphicData uri="http://schemas.openxmlformats.org/drawingml/2006/table">
            <a:tbl>
              <a:tblPr bandRow="1" firstRow="1">
                <a:noFill/>
                <a:tableStyleId>{0EB360D3-EDCD-44ED-8B23-95EB63543F98}</a:tableStyleId>
              </a:tblPr>
              <a:tblGrid>
                <a:gridCol w="1976125"/>
              </a:tblGrid>
              <a:tr h="370850">
                <a:tc>
                  <a:txBody>
                    <a:bodyPr/>
                    <a:lstStyle/>
                    <a:p>
                      <a:pPr indent="0" lvl="0" marL="0" marR="0" rtl="0" algn="l">
                        <a:spcBef>
                          <a:spcPts val="0"/>
                        </a:spcBef>
                        <a:spcAft>
                          <a:spcPts val="0"/>
                        </a:spcAft>
                        <a:buNone/>
                      </a:pPr>
                      <a:r>
                        <a:rPr lang="en-US" sz="1800">
                          <a:latin typeface="Arial"/>
                          <a:ea typeface="Arial"/>
                          <a:cs typeface="Arial"/>
                          <a:sym typeface="Arial"/>
                        </a:rPr>
                        <a:t>Total</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US" sz="1800">
                          <a:latin typeface="Arial"/>
                          <a:ea typeface="Arial"/>
                          <a:cs typeface="Arial"/>
                          <a:sym typeface="Arial"/>
                        </a:rPr>
                        <a:t>100</a:t>
                      </a:r>
                      <a:endParaRPr sz="18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5" name="Google Shape;415;p4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SQL Query - %sql SELECT BOOSTER_VERSION FROM SPACEX2 WHERE PAYLOAD_MASS__KG_ = (SELECT MAX(PAYLOAD_MASS__KG_) FROM SPACEX2)</a:t>
            </a:r>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						RESULT - </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16" name="Google Shape;416;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graphicFrame>
        <p:nvGraphicFramePr>
          <p:cNvPr id="417" name="Google Shape;417;p45"/>
          <p:cNvGraphicFramePr/>
          <p:nvPr/>
        </p:nvGraphicFramePr>
        <p:xfrm>
          <a:off x="7838439" y="2822786"/>
          <a:ext cx="3000000" cy="3000000"/>
        </p:xfrm>
        <a:graphic>
          <a:graphicData uri="http://schemas.openxmlformats.org/drawingml/2006/table">
            <a:tbl>
              <a:tblPr bandRow="1" firstRow="1">
                <a:noFill/>
                <a:tableStyleId>{0EB360D3-EDCD-44ED-8B23-95EB63543F98}</a:tableStyleId>
              </a:tblPr>
              <a:tblGrid>
                <a:gridCol w="2479050"/>
              </a:tblGrid>
              <a:tr h="284975">
                <a:tc>
                  <a:txBody>
                    <a:bodyPr/>
                    <a:lstStyle/>
                    <a:p>
                      <a:pPr indent="0" lvl="0" marL="0" marR="0" rtl="0" algn="l">
                        <a:spcBef>
                          <a:spcPts val="0"/>
                        </a:spcBef>
                        <a:spcAft>
                          <a:spcPts val="0"/>
                        </a:spcAft>
                        <a:buNone/>
                      </a:pPr>
                      <a:r>
                        <a:rPr b="1" lang="en-US" sz="1400">
                          <a:latin typeface="Arial"/>
                          <a:ea typeface="Arial"/>
                          <a:cs typeface="Arial"/>
                          <a:sym typeface="Arial"/>
                        </a:rPr>
                        <a:t>booster_version</a:t>
                      </a:r>
                      <a:endParaRPr b="1" sz="1400">
                        <a:latin typeface="Arial"/>
                        <a:ea typeface="Arial"/>
                        <a:cs typeface="Arial"/>
                        <a:sym typeface="Arial"/>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B1048.4</a:t>
                      </a:r>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B1049.4</a:t>
                      </a:r>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B1051.3</a:t>
                      </a:r>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B1056.4</a:t>
                      </a:r>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B1048.5</a:t>
                      </a:r>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B1051.4</a:t>
                      </a:r>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B1049.5</a:t>
                      </a:r>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B1060.2</a:t>
                      </a:r>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B1058.3</a:t>
                      </a:r>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B1051.6</a:t>
                      </a:r>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B1060.3</a:t>
                      </a:r>
                      <a:endParaRPr/>
                    </a:p>
                  </a:txBody>
                  <a:tcPr marT="45725" marB="45725" marR="91450" marL="91450" anchor="ctr"/>
                </a:tc>
              </a:tr>
              <a:tr h="284975">
                <a:tc>
                  <a:txBody>
                    <a:bodyPr/>
                    <a:lstStyle/>
                    <a:p>
                      <a:pPr indent="0" lvl="0" marL="0" marR="0" rtl="0" algn="l">
                        <a:spcBef>
                          <a:spcPts val="0"/>
                        </a:spcBef>
                        <a:spcAft>
                          <a:spcPts val="0"/>
                        </a:spcAft>
                        <a:buNone/>
                      </a:pPr>
                      <a:r>
                        <a:rPr lang="en-US" sz="1400">
                          <a:latin typeface="Arial"/>
                          <a:ea typeface="Arial"/>
                          <a:cs typeface="Arial"/>
                          <a:sym typeface="Arial"/>
                        </a:rPr>
                        <a:t>F9 B5 B1049.7</a:t>
                      </a:r>
                      <a:endParaRPr/>
                    </a:p>
                  </a:txBody>
                  <a:tcPr marT="45725" marB="45725" marR="91450" marL="91450" anchor="ctr"/>
                </a:tc>
              </a:tr>
            </a:tbl>
          </a:graphicData>
        </a:graphic>
      </p:graphicFrame>
      <p:sp>
        <p:nvSpPr>
          <p:cNvPr id="418" name="Google Shape;418;p45"/>
          <p:cNvSpPr txBox="1"/>
          <p:nvPr/>
        </p:nvSpPr>
        <p:spPr>
          <a:xfrm>
            <a:off x="1127760" y="3672840"/>
            <a:ext cx="490005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Query displays the names of booster versions which carried the maximum payload mass</a:t>
            </a:r>
            <a:endParaRPr sz="18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SQL Query - %sql select landing__outcome, booster_version, launch_site  from Spacex2 where YEAR(DATE)='2015' AND Landing__outcome LIKE 'Fail%‘</a:t>
            </a:r>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RESULT –</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This query displays the failed landing outcome, booster version and launch site of records  for the year 2015.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800"/>
              <a:buFont typeface="Arial"/>
              <a:buNone/>
            </a:pPr>
            <a:r>
              <a:t/>
            </a:r>
            <a:endParaRPr sz="2800">
              <a:solidFill>
                <a:srgbClr val="292929"/>
              </a:solidFill>
              <a:latin typeface="Arial"/>
              <a:ea typeface="Arial"/>
              <a:cs typeface="Arial"/>
              <a:sym typeface="Arial"/>
            </a:endParaRPr>
          </a:p>
        </p:txBody>
      </p:sp>
      <p:sp>
        <p:nvSpPr>
          <p:cNvPr id="425" name="Google Shape;425;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graphicFrame>
        <p:nvGraphicFramePr>
          <p:cNvPr id="426" name="Google Shape;426;p46"/>
          <p:cNvGraphicFramePr/>
          <p:nvPr/>
        </p:nvGraphicFramePr>
        <p:xfrm>
          <a:off x="2219960" y="3060700"/>
          <a:ext cx="3000000" cy="3000000"/>
        </p:xfrm>
        <a:graphic>
          <a:graphicData uri="http://schemas.openxmlformats.org/drawingml/2006/table">
            <a:tbl>
              <a:tblPr bandRow="1" firstRow="1">
                <a:noFill/>
                <a:tableStyleId>{0EB360D3-EDCD-44ED-8B23-95EB63543F98}</a:tableStyleId>
              </a:tblPr>
              <a:tblGrid>
                <a:gridCol w="2709325"/>
                <a:gridCol w="2709325"/>
                <a:gridCol w="2709325"/>
              </a:tblGrid>
              <a:tr h="228600">
                <a:tc>
                  <a:txBody>
                    <a:bodyPr/>
                    <a:lstStyle/>
                    <a:p>
                      <a:pPr indent="0" lvl="0" marL="0" marR="0" rtl="0" algn="r">
                        <a:spcBef>
                          <a:spcPts val="0"/>
                        </a:spcBef>
                        <a:spcAft>
                          <a:spcPts val="0"/>
                        </a:spcAft>
                        <a:buNone/>
                      </a:pPr>
                      <a:r>
                        <a:rPr b="1" lang="en-US" sz="1800">
                          <a:latin typeface="Arial"/>
                          <a:ea typeface="Arial"/>
                          <a:cs typeface="Arial"/>
                          <a:sym typeface="Arial"/>
                        </a:rPr>
                        <a:t>landing__outcome</a:t>
                      </a:r>
                      <a:endParaRPr b="1" sz="1800">
                        <a:latin typeface="Arial"/>
                        <a:ea typeface="Arial"/>
                        <a:cs typeface="Arial"/>
                        <a:sym typeface="Arial"/>
                      </a:endParaRPr>
                    </a:p>
                  </a:txBody>
                  <a:tcPr marT="45725" marB="45725" marR="91450" marL="91450" anchor="ctr"/>
                </a:tc>
                <a:tc>
                  <a:txBody>
                    <a:bodyPr/>
                    <a:lstStyle/>
                    <a:p>
                      <a:pPr indent="0" lvl="0" marL="0" marR="0" rtl="0" algn="r">
                        <a:spcBef>
                          <a:spcPts val="0"/>
                        </a:spcBef>
                        <a:spcAft>
                          <a:spcPts val="0"/>
                        </a:spcAft>
                        <a:buNone/>
                      </a:pPr>
                      <a:r>
                        <a:rPr b="1" lang="en-US" sz="1800">
                          <a:latin typeface="Arial"/>
                          <a:ea typeface="Arial"/>
                          <a:cs typeface="Arial"/>
                          <a:sym typeface="Arial"/>
                        </a:rPr>
                        <a:t>booster_version</a:t>
                      </a:r>
                      <a:endParaRPr/>
                    </a:p>
                  </a:txBody>
                  <a:tcPr marT="45725" marB="45725" marR="91450" marL="91450" anchor="ctr"/>
                </a:tc>
                <a:tc>
                  <a:txBody>
                    <a:bodyPr/>
                    <a:lstStyle/>
                    <a:p>
                      <a:pPr indent="0" lvl="0" marL="0" marR="0" rtl="0" algn="r">
                        <a:spcBef>
                          <a:spcPts val="0"/>
                        </a:spcBef>
                        <a:spcAft>
                          <a:spcPts val="0"/>
                        </a:spcAft>
                        <a:buNone/>
                      </a:pPr>
                      <a:r>
                        <a:rPr b="1" lang="en-US" sz="1800">
                          <a:latin typeface="Arial"/>
                          <a:ea typeface="Arial"/>
                          <a:cs typeface="Arial"/>
                          <a:sym typeface="Arial"/>
                        </a:rPr>
                        <a:t>launch_site</a:t>
                      </a:r>
                      <a:endParaRPr b="1" sz="1800">
                        <a:latin typeface="Arial"/>
                        <a:ea typeface="Arial"/>
                        <a:cs typeface="Arial"/>
                        <a:sym typeface="Arial"/>
                      </a:endParaRPr>
                    </a:p>
                  </a:txBody>
                  <a:tcPr marT="45725" marB="45725" marR="91450" marL="91450" anchor="ctr"/>
                </a:tc>
              </a:tr>
              <a:tr h="228600">
                <a:tc>
                  <a:txBody>
                    <a:bodyPr/>
                    <a:lstStyle/>
                    <a:p>
                      <a:pPr indent="0" lvl="0" marL="0" marR="0" rtl="0" algn="r">
                        <a:spcBef>
                          <a:spcPts val="0"/>
                        </a:spcBef>
                        <a:spcAft>
                          <a:spcPts val="0"/>
                        </a:spcAft>
                        <a:buNone/>
                      </a:pPr>
                      <a:r>
                        <a:rPr lang="en-US" sz="1800">
                          <a:latin typeface="Arial"/>
                          <a:ea typeface="Arial"/>
                          <a:cs typeface="Arial"/>
                          <a:sym typeface="Arial"/>
                        </a:rPr>
                        <a:t>Failure (drone ship)</a:t>
                      </a:r>
                      <a:endParaRPr/>
                    </a:p>
                  </a:txBody>
                  <a:tcPr marT="45725" marB="45725" marR="91450" marL="91450" anchor="ctr"/>
                </a:tc>
                <a:tc>
                  <a:txBody>
                    <a:bodyPr/>
                    <a:lstStyle/>
                    <a:p>
                      <a:pPr indent="0" lvl="0" marL="0" marR="0" rtl="0" algn="r">
                        <a:spcBef>
                          <a:spcPts val="0"/>
                        </a:spcBef>
                        <a:spcAft>
                          <a:spcPts val="0"/>
                        </a:spcAft>
                        <a:buNone/>
                      </a:pPr>
                      <a:r>
                        <a:rPr lang="en-US" sz="1800">
                          <a:latin typeface="Arial"/>
                          <a:ea typeface="Arial"/>
                          <a:cs typeface="Arial"/>
                          <a:sym typeface="Arial"/>
                        </a:rPr>
                        <a:t>F9 v1.1 B1012</a:t>
                      </a:r>
                      <a:endParaRPr/>
                    </a:p>
                  </a:txBody>
                  <a:tcPr marT="45725" marB="45725" marR="91450" marL="91450" anchor="ctr"/>
                </a:tc>
                <a:tc>
                  <a:txBody>
                    <a:bodyPr/>
                    <a:lstStyle/>
                    <a:p>
                      <a:pPr indent="0" lvl="0" marL="0" marR="0" rtl="0" algn="r">
                        <a:spcBef>
                          <a:spcPts val="0"/>
                        </a:spcBef>
                        <a:spcAft>
                          <a:spcPts val="0"/>
                        </a:spcAft>
                        <a:buNone/>
                      </a:pPr>
                      <a:r>
                        <a:rPr lang="en-US" sz="1800">
                          <a:latin typeface="Arial"/>
                          <a:ea typeface="Arial"/>
                          <a:cs typeface="Arial"/>
                          <a:sym typeface="Arial"/>
                        </a:rPr>
                        <a:t>CCAFS LC-40</a:t>
                      </a:r>
                      <a:endParaRPr/>
                    </a:p>
                  </a:txBody>
                  <a:tcPr marT="45725" marB="45725" marR="91450" marL="91450" anchor="ctr"/>
                </a:tc>
              </a:tr>
              <a:tr h="370850">
                <a:tc>
                  <a:txBody>
                    <a:bodyPr/>
                    <a:lstStyle/>
                    <a:p>
                      <a:pPr indent="0" lvl="0" marL="0" marR="0" rtl="0" algn="r">
                        <a:spcBef>
                          <a:spcPts val="0"/>
                        </a:spcBef>
                        <a:spcAft>
                          <a:spcPts val="0"/>
                        </a:spcAft>
                        <a:buNone/>
                      </a:pPr>
                      <a:r>
                        <a:rPr lang="en-US" sz="1800">
                          <a:latin typeface="Arial"/>
                          <a:ea typeface="Arial"/>
                          <a:cs typeface="Arial"/>
                          <a:sym typeface="Arial"/>
                        </a:rPr>
                        <a:t>Failure (drone ship)</a:t>
                      </a:r>
                      <a:endParaRPr/>
                    </a:p>
                  </a:txBody>
                  <a:tcPr marT="45725" marB="45725" marR="91450" marL="91450" anchor="ctr"/>
                </a:tc>
                <a:tc>
                  <a:txBody>
                    <a:bodyPr/>
                    <a:lstStyle/>
                    <a:p>
                      <a:pPr indent="0" lvl="0" marL="0" marR="0" rtl="0" algn="r">
                        <a:spcBef>
                          <a:spcPts val="0"/>
                        </a:spcBef>
                        <a:spcAft>
                          <a:spcPts val="0"/>
                        </a:spcAft>
                        <a:buNone/>
                      </a:pPr>
                      <a:r>
                        <a:rPr lang="en-US" sz="1800">
                          <a:latin typeface="Arial"/>
                          <a:ea typeface="Arial"/>
                          <a:cs typeface="Arial"/>
                          <a:sym typeface="Arial"/>
                        </a:rPr>
                        <a:t>F9 v1.1 B1015</a:t>
                      </a:r>
                      <a:endParaRPr/>
                    </a:p>
                  </a:txBody>
                  <a:tcPr marT="45725" marB="45725" marR="91450" marL="91450" anchor="ctr"/>
                </a:tc>
                <a:tc>
                  <a:txBody>
                    <a:bodyPr/>
                    <a:lstStyle/>
                    <a:p>
                      <a:pPr indent="0" lvl="0" marL="0" marR="0" rtl="0" algn="r">
                        <a:spcBef>
                          <a:spcPts val="0"/>
                        </a:spcBef>
                        <a:spcAft>
                          <a:spcPts val="0"/>
                        </a:spcAft>
                        <a:buNone/>
                      </a:pPr>
                      <a:r>
                        <a:rPr lang="en-US" sz="1800">
                          <a:latin typeface="Arial"/>
                          <a:ea typeface="Arial"/>
                          <a:cs typeface="Arial"/>
                          <a:sym typeface="Arial"/>
                        </a:rPr>
                        <a:t>CCAFS LC-40</a:t>
                      </a:r>
                      <a:endParaRPr/>
                    </a:p>
                  </a:txBody>
                  <a:tcPr marT="45725" marB="45725" marR="91450" marL="91450"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p4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92929"/>
              </a:buClr>
              <a:buSzPts val="1600"/>
              <a:buFont typeface="Arial"/>
              <a:buNone/>
            </a:pPr>
            <a:r>
              <a:rPr lang="en-US" sz="1600">
                <a:solidFill>
                  <a:srgbClr val="292929"/>
                </a:solidFill>
                <a:latin typeface="Arial"/>
                <a:ea typeface="Arial"/>
                <a:cs typeface="Arial"/>
                <a:sym typeface="Arial"/>
              </a:rPr>
              <a:t>SQL Query - %sql select * FROM SPACEX2 WHERE Landing__Outcome LIKE 'Success%' AND (DATE between '2010-06-04' and '2017-03-20') ORDER BY date DESC</a:t>
            </a:r>
            <a:endParaRPr/>
          </a:p>
          <a:p>
            <a:pPr indent="0" lvl="0" marL="0" marR="0" rtl="0" algn="l">
              <a:lnSpc>
                <a:spcPct val="100000"/>
              </a:lnSpc>
              <a:spcBef>
                <a:spcPts val="1400"/>
              </a:spcBef>
              <a:spcAft>
                <a:spcPts val="0"/>
              </a:spcAft>
              <a:buClr>
                <a:srgbClr val="292929"/>
              </a:buClr>
              <a:buSzPts val="1600"/>
              <a:buFont typeface="Arial"/>
              <a:buNone/>
            </a:pPr>
            <a:r>
              <a:rPr lang="en-US" sz="1600">
                <a:solidFill>
                  <a:srgbClr val="292929"/>
                </a:solidFill>
                <a:latin typeface="Arial"/>
                <a:ea typeface="Arial"/>
                <a:cs typeface="Arial"/>
                <a:sym typeface="Arial"/>
              </a:rPr>
              <a:t>This Query displays records between dates (2010-06-04 to 2017-03-20) in descending order whose landing outcome begins with “Success”. </a:t>
            </a:r>
            <a:endParaRPr sz="16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RESULT - </a:t>
            </a:r>
            <a:endParaRPr sz="2200">
              <a:solidFill>
                <a:srgbClr val="292929"/>
              </a:solidFill>
              <a:latin typeface="Arial"/>
              <a:ea typeface="Arial"/>
              <a:cs typeface="Arial"/>
              <a:sym typeface="Arial"/>
            </a:endParaRPr>
          </a:p>
        </p:txBody>
      </p:sp>
      <p:sp>
        <p:nvSpPr>
          <p:cNvPr id="433" name="Google Shape;433;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graphicFrame>
        <p:nvGraphicFramePr>
          <p:cNvPr id="434" name="Google Shape;434;p47"/>
          <p:cNvGraphicFramePr/>
          <p:nvPr/>
        </p:nvGraphicFramePr>
        <p:xfrm>
          <a:off x="2222536" y="3017520"/>
          <a:ext cx="3000000" cy="3000000"/>
        </p:xfrm>
        <a:graphic>
          <a:graphicData uri="http://schemas.openxmlformats.org/drawingml/2006/table">
            <a:tbl>
              <a:tblPr bandRow="1" firstRow="1">
                <a:noFill/>
                <a:tableStyleId>{0EB360D3-EDCD-44ED-8B23-95EB63543F98}</a:tableStyleId>
              </a:tblPr>
              <a:tblGrid>
                <a:gridCol w="876425"/>
                <a:gridCol w="876425"/>
                <a:gridCol w="876425"/>
                <a:gridCol w="876425"/>
                <a:gridCol w="876425"/>
                <a:gridCol w="876425"/>
                <a:gridCol w="876425"/>
                <a:gridCol w="876425"/>
                <a:gridCol w="876425"/>
                <a:gridCol w="876425"/>
              </a:tblGrid>
              <a:tr h="295550">
                <a:tc>
                  <a:txBody>
                    <a:bodyPr/>
                    <a:lstStyle/>
                    <a:p>
                      <a:pPr indent="0" lvl="0" marL="0" marR="0" rtl="0" algn="r">
                        <a:spcBef>
                          <a:spcPts val="0"/>
                        </a:spcBef>
                        <a:spcAft>
                          <a:spcPts val="0"/>
                        </a:spcAft>
                        <a:buNone/>
                      </a:pPr>
                      <a:r>
                        <a:rPr b="1" lang="en-US" sz="900">
                          <a:latin typeface="Arial"/>
                          <a:ea typeface="Arial"/>
                          <a:cs typeface="Arial"/>
                          <a:sym typeface="Arial"/>
                        </a:rPr>
                        <a:t>DATE</a:t>
                      </a:r>
                      <a:endParaRPr/>
                    </a:p>
                  </a:txBody>
                  <a:tcPr marT="45725" marB="45725" marR="91450" marL="91450" anchor="ctr"/>
                </a:tc>
                <a:tc>
                  <a:txBody>
                    <a:bodyPr/>
                    <a:lstStyle/>
                    <a:p>
                      <a:pPr indent="0" lvl="0" marL="0" marR="0" rtl="0" algn="r">
                        <a:spcBef>
                          <a:spcPts val="0"/>
                        </a:spcBef>
                        <a:spcAft>
                          <a:spcPts val="0"/>
                        </a:spcAft>
                        <a:buNone/>
                      </a:pPr>
                      <a:r>
                        <a:rPr b="1" lang="en-US" sz="900">
                          <a:latin typeface="Arial"/>
                          <a:ea typeface="Arial"/>
                          <a:cs typeface="Arial"/>
                          <a:sym typeface="Arial"/>
                        </a:rPr>
                        <a:t>time__utc_</a:t>
                      </a:r>
                      <a:endParaRPr/>
                    </a:p>
                  </a:txBody>
                  <a:tcPr marT="45725" marB="45725" marR="91450" marL="91450" anchor="ctr"/>
                </a:tc>
                <a:tc>
                  <a:txBody>
                    <a:bodyPr/>
                    <a:lstStyle/>
                    <a:p>
                      <a:pPr indent="0" lvl="0" marL="0" marR="0" rtl="0" algn="r">
                        <a:spcBef>
                          <a:spcPts val="0"/>
                        </a:spcBef>
                        <a:spcAft>
                          <a:spcPts val="0"/>
                        </a:spcAft>
                        <a:buNone/>
                      </a:pPr>
                      <a:r>
                        <a:rPr b="1" lang="en-US" sz="900">
                          <a:latin typeface="Arial"/>
                          <a:ea typeface="Arial"/>
                          <a:cs typeface="Arial"/>
                          <a:sym typeface="Arial"/>
                        </a:rPr>
                        <a:t>booster_version</a:t>
                      </a:r>
                      <a:endParaRPr/>
                    </a:p>
                  </a:txBody>
                  <a:tcPr marT="45725" marB="45725" marR="91450" marL="91450" anchor="ctr"/>
                </a:tc>
                <a:tc>
                  <a:txBody>
                    <a:bodyPr/>
                    <a:lstStyle/>
                    <a:p>
                      <a:pPr indent="0" lvl="0" marL="0" marR="0" rtl="0" algn="r">
                        <a:spcBef>
                          <a:spcPts val="0"/>
                        </a:spcBef>
                        <a:spcAft>
                          <a:spcPts val="0"/>
                        </a:spcAft>
                        <a:buNone/>
                      </a:pPr>
                      <a:r>
                        <a:rPr b="1" lang="en-US" sz="900">
                          <a:latin typeface="Arial"/>
                          <a:ea typeface="Arial"/>
                          <a:cs typeface="Arial"/>
                          <a:sym typeface="Arial"/>
                        </a:rPr>
                        <a:t>launch_site</a:t>
                      </a:r>
                      <a:endParaRPr/>
                    </a:p>
                  </a:txBody>
                  <a:tcPr marT="45725" marB="45725" marR="91450" marL="91450" anchor="ctr"/>
                </a:tc>
                <a:tc>
                  <a:txBody>
                    <a:bodyPr/>
                    <a:lstStyle/>
                    <a:p>
                      <a:pPr indent="0" lvl="0" marL="0" marR="0" rtl="0" algn="r">
                        <a:spcBef>
                          <a:spcPts val="0"/>
                        </a:spcBef>
                        <a:spcAft>
                          <a:spcPts val="0"/>
                        </a:spcAft>
                        <a:buNone/>
                      </a:pPr>
                      <a:r>
                        <a:rPr b="1" lang="en-US" sz="900">
                          <a:latin typeface="Arial"/>
                          <a:ea typeface="Arial"/>
                          <a:cs typeface="Arial"/>
                          <a:sym typeface="Arial"/>
                        </a:rPr>
                        <a:t>payload</a:t>
                      </a:r>
                      <a:endParaRPr/>
                    </a:p>
                  </a:txBody>
                  <a:tcPr marT="45725" marB="45725" marR="91450" marL="91450" anchor="ctr"/>
                </a:tc>
                <a:tc>
                  <a:txBody>
                    <a:bodyPr/>
                    <a:lstStyle/>
                    <a:p>
                      <a:pPr indent="0" lvl="0" marL="0" marR="0" rtl="0" algn="r">
                        <a:spcBef>
                          <a:spcPts val="0"/>
                        </a:spcBef>
                        <a:spcAft>
                          <a:spcPts val="0"/>
                        </a:spcAft>
                        <a:buNone/>
                      </a:pPr>
                      <a:r>
                        <a:rPr b="1" lang="en-US" sz="900">
                          <a:latin typeface="Arial"/>
                          <a:ea typeface="Arial"/>
                          <a:cs typeface="Arial"/>
                          <a:sym typeface="Arial"/>
                        </a:rPr>
                        <a:t>payload_mass__kg_</a:t>
                      </a:r>
                      <a:endParaRPr/>
                    </a:p>
                  </a:txBody>
                  <a:tcPr marT="45725" marB="45725" marR="91450" marL="91450" anchor="ctr"/>
                </a:tc>
                <a:tc>
                  <a:txBody>
                    <a:bodyPr/>
                    <a:lstStyle/>
                    <a:p>
                      <a:pPr indent="0" lvl="0" marL="0" marR="0" rtl="0" algn="r">
                        <a:spcBef>
                          <a:spcPts val="0"/>
                        </a:spcBef>
                        <a:spcAft>
                          <a:spcPts val="0"/>
                        </a:spcAft>
                        <a:buNone/>
                      </a:pPr>
                      <a:r>
                        <a:rPr b="1" lang="en-US" sz="900">
                          <a:latin typeface="Arial"/>
                          <a:ea typeface="Arial"/>
                          <a:cs typeface="Arial"/>
                          <a:sym typeface="Arial"/>
                        </a:rPr>
                        <a:t>orbit</a:t>
                      </a:r>
                      <a:endParaRPr/>
                    </a:p>
                  </a:txBody>
                  <a:tcPr marT="45725" marB="45725" marR="91450" marL="91450" anchor="ctr"/>
                </a:tc>
                <a:tc>
                  <a:txBody>
                    <a:bodyPr/>
                    <a:lstStyle/>
                    <a:p>
                      <a:pPr indent="0" lvl="0" marL="0" marR="0" rtl="0" algn="r">
                        <a:spcBef>
                          <a:spcPts val="0"/>
                        </a:spcBef>
                        <a:spcAft>
                          <a:spcPts val="0"/>
                        </a:spcAft>
                        <a:buNone/>
                      </a:pPr>
                      <a:r>
                        <a:rPr b="1" lang="en-US" sz="900">
                          <a:latin typeface="Arial"/>
                          <a:ea typeface="Arial"/>
                          <a:cs typeface="Arial"/>
                          <a:sym typeface="Arial"/>
                        </a:rPr>
                        <a:t>customer</a:t>
                      </a:r>
                      <a:endParaRPr/>
                    </a:p>
                  </a:txBody>
                  <a:tcPr marT="45725" marB="45725" marR="91450" marL="91450" anchor="ctr"/>
                </a:tc>
                <a:tc>
                  <a:txBody>
                    <a:bodyPr/>
                    <a:lstStyle/>
                    <a:p>
                      <a:pPr indent="0" lvl="0" marL="0" marR="0" rtl="0" algn="r">
                        <a:spcBef>
                          <a:spcPts val="0"/>
                        </a:spcBef>
                        <a:spcAft>
                          <a:spcPts val="0"/>
                        </a:spcAft>
                        <a:buNone/>
                      </a:pPr>
                      <a:r>
                        <a:rPr b="1" lang="en-US" sz="900">
                          <a:latin typeface="Arial"/>
                          <a:ea typeface="Arial"/>
                          <a:cs typeface="Arial"/>
                          <a:sym typeface="Arial"/>
                        </a:rPr>
                        <a:t>mission_outcome</a:t>
                      </a:r>
                      <a:endParaRPr/>
                    </a:p>
                  </a:txBody>
                  <a:tcPr marT="45725" marB="45725" marR="91450" marL="91450" anchor="ctr"/>
                </a:tc>
                <a:tc>
                  <a:txBody>
                    <a:bodyPr/>
                    <a:lstStyle/>
                    <a:p>
                      <a:pPr indent="0" lvl="0" marL="0" marR="0" rtl="0" algn="r">
                        <a:spcBef>
                          <a:spcPts val="0"/>
                        </a:spcBef>
                        <a:spcAft>
                          <a:spcPts val="0"/>
                        </a:spcAft>
                        <a:buNone/>
                      </a:pPr>
                      <a:r>
                        <a:rPr b="1" lang="en-US" sz="900">
                          <a:latin typeface="Arial"/>
                          <a:ea typeface="Arial"/>
                          <a:cs typeface="Arial"/>
                          <a:sym typeface="Arial"/>
                        </a:rPr>
                        <a:t>landing__outcome</a:t>
                      </a:r>
                      <a:endParaRPr/>
                    </a:p>
                  </a:txBody>
                  <a:tcPr marT="45725" marB="45725" marR="91450" marL="91450" anchor="ctr"/>
                </a:tc>
              </a:tr>
              <a:tr h="295550">
                <a:tc>
                  <a:txBody>
                    <a:bodyPr/>
                    <a:lstStyle/>
                    <a:p>
                      <a:pPr indent="0" lvl="0" marL="0" marR="0" rtl="0" algn="r">
                        <a:spcBef>
                          <a:spcPts val="0"/>
                        </a:spcBef>
                        <a:spcAft>
                          <a:spcPts val="0"/>
                        </a:spcAft>
                        <a:buNone/>
                      </a:pPr>
                      <a:r>
                        <a:rPr lang="en-US" sz="900">
                          <a:latin typeface="Arial"/>
                          <a:ea typeface="Arial"/>
                          <a:cs typeface="Arial"/>
                          <a:sym typeface="Arial"/>
                        </a:rPr>
                        <a:t>2017-02-19</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14:39:00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F9 FT B1031.1</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KSC LC-39A</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SpaceX CRS-10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2490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LEO (ISS)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NASA (CRS)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 (ground pad)</a:t>
                      </a:r>
                      <a:endParaRPr/>
                    </a:p>
                  </a:txBody>
                  <a:tcPr marT="45725" marB="45725" marR="91450" marL="91450" anchor="ctr"/>
                </a:tc>
              </a:tr>
              <a:tr h="409200">
                <a:tc>
                  <a:txBody>
                    <a:bodyPr/>
                    <a:lstStyle/>
                    <a:p>
                      <a:pPr indent="0" lvl="0" marL="0" marR="0" rtl="0" algn="r">
                        <a:spcBef>
                          <a:spcPts val="0"/>
                        </a:spcBef>
                        <a:spcAft>
                          <a:spcPts val="0"/>
                        </a:spcAft>
                        <a:buNone/>
                      </a:pPr>
                      <a:r>
                        <a:rPr lang="en-US" sz="900">
                          <a:latin typeface="Arial"/>
                          <a:ea typeface="Arial"/>
                          <a:cs typeface="Arial"/>
                          <a:sym typeface="Arial"/>
                        </a:rPr>
                        <a:t>2017-01-14</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17:54:00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F9 FT B1029.1</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VAFB SLC-4E</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Iridium NEXT 1</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9600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Polar LEO</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Iridium Communications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 (drone ship)</a:t>
                      </a:r>
                      <a:endParaRPr/>
                    </a:p>
                  </a:txBody>
                  <a:tcPr marT="45725" marB="45725" marR="91450" marL="91450" anchor="ctr"/>
                </a:tc>
              </a:tr>
              <a:tr h="295550">
                <a:tc>
                  <a:txBody>
                    <a:bodyPr/>
                    <a:lstStyle/>
                    <a:p>
                      <a:pPr indent="0" lvl="0" marL="0" marR="0" rtl="0" algn="r">
                        <a:spcBef>
                          <a:spcPts val="0"/>
                        </a:spcBef>
                        <a:spcAft>
                          <a:spcPts val="0"/>
                        </a:spcAft>
                        <a:buNone/>
                      </a:pPr>
                      <a:r>
                        <a:rPr lang="en-US" sz="900">
                          <a:latin typeface="Arial"/>
                          <a:ea typeface="Arial"/>
                          <a:cs typeface="Arial"/>
                          <a:sym typeface="Arial"/>
                        </a:rPr>
                        <a:t>2016-08-14</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05:26:00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F9 FT B1026</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CCAFS LC-40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JCSAT-16</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4600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GTO</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SKY Perfect JSAT Group</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 (drone ship)</a:t>
                      </a:r>
                      <a:endParaRPr/>
                    </a:p>
                  </a:txBody>
                  <a:tcPr marT="45725" marB="45725" marR="91450" marL="91450" anchor="ctr"/>
                </a:tc>
              </a:tr>
              <a:tr h="295550">
                <a:tc>
                  <a:txBody>
                    <a:bodyPr/>
                    <a:lstStyle/>
                    <a:p>
                      <a:pPr indent="0" lvl="0" marL="0" marR="0" rtl="0" algn="r">
                        <a:spcBef>
                          <a:spcPts val="0"/>
                        </a:spcBef>
                        <a:spcAft>
                          <a:spcPts val="0"/>
                        </a:spcAft>
                        <a:buNone/>
                      </a:pPr>
                      <a:r>
                        <a:rPr lang="en-US" sz="900">
                          <a:latin typeface="Arial"/>
                          <a:ea typeface="Arial"/>
                          <a:cs typeface="Arial"/>
                          <a:sym typeface="Arial"/>
                        </a:rPr>
                        <a:t>2016-07-18</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04:45:00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F9 FT B1025.1</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CCAFS LC-40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SpaceX CRS-9</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2257</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LEO (ISS)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NASA (CRS)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 (ground pad)</a:t>
                      </a:r>
                      <a:endParaRPr/>
                    </a:p>
                  </a:txBody>
                  <a:tcPr marT="45725" marB="45725" marR="91450" marL="91450" anchor="ctr"/>
                </a:tc>
              </a:tr>
              <a:tr h="295550">
                <a:tc>
                  <a:txBody>
                    <a:bodyPr/>
                    <a:lstStyle/>
                    <a:p>
                      <a:pPr indent="0" lvl="0" marL="0" marR="0" rtl="0" algn="r">
                        <a:spcBef>
                          <a:spcPts val="0"/>
                        </a:spcBef>
                        <a:spcAft>
                          <a:spcPts val="0"/>
                        </a:spcAft>
                        <a:buNone/>
                      </a:pPr>
                      <a:r>
                        <a:rPr lang="en-US" sz="900">
                          <a:latin typeface="Arial"/>
                          <a:ea typeface="Arial"/>
                          <a:cs typeface="Arial"/>
                          <a:sym typeface="Arial"/>
                        </a:rPr>
                        <a:t>2016-05-27</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21:39:00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F9 FT B1023.1</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CCAFS LC-40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Thaicom 8</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3100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GTO</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Thaicom</a:t>
                      </a:r>
                      <a:endParaRPr sz="900">
                        <a:latin typeface="Arial"/>
                        <a:ea typeface="Arial"/>
                        <a:cs typeface="Arial"/>
                        <a:sym typeface="Arial"/>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 (drone ship)</a:t>
                      </a:r>
                      <a:endParaRPr/>
                    </a:p>
                  </a:txBody>
                  <a:tcPr marT="45725" marB="45725" marR="91450" marL="91450" anchor="ctr"/>
                </a:tc>
              </a:tr>
              <a:tr h="295550">
                <a:tc>
                  <a:txBody>
                    <a:bodyPr/>
                    <a:lstStyle/>
                    <a:p>
                      <a:pPr indent="0" lvl="0" marL="0" marR="0" rtl="0" algn="r">
                        <a:spcBef>
                          <a:spcPts val="0"/>
                        </a:spcBef>
                        <a:spcAft>
                          <a:spcPts val="0"/>
                        </a:spcAft>
                        <a:buNone/>
                      </a:pPr>
                      <a:r>
                        <a:rPr lang="en-US" sz="900">
                          <a:latin typeface="Arial"/>
                          <a:ea typeface="Arial"/>
                          <a:cs typeface="Arial"/>
                          <a:sym typeface="Arial"/>
                        </a:rPr>
                        <a:t>2016-05-06</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05:21:00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F9 FT B1022</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CCAFS LC-40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JCSAT-14</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4696</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GTO</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SKY Perfect JSAT Group</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 (drone ship)</a:t>
                      </a:r>
                      <a:endParaRPr/>
                    </a:p>
                  </a:txBody>
                  <a:tcPr marT="45725" marB="45725" marR="91450" marL="91450" anchor="ctr"/>
                </a:tc>
              </a:tr>
              <a:tr h="295550">
                <a:tc>
                  <a:txBody>
                    <a:bodyPr/>
                    <a:lstStyle/>
                    <a:p>
                      <a:pPr indent="0" lvl="0" marL="0" marR="0" rtl="0" algn="r">
                        <a:spcBef>
                          <a:spcPts val="0"/>
                        </a:spcBef>
                        <a:spcAft>
                          <a:spcPts val="0"/>
                        </a:spcAft>
                        <a:buNone/>
                      </a:pPr>
                      <a:r>
                        <a:rPr lang="en-US" sz="900">
                          <a:latin typeface="Arial"/>
                          <a:ea typeface="Arial"/>
                          <a:cs typeface="Arial"/>
                          <a:sym typeface="Arial"/>
                        </a:rPr>
                        <a:t>2016-04-08</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20:43:00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F9 FT B1021.1</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CCAFS LC-40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SpaceX CRS-8</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3136</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LEO (ISS)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NASA (CRS)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 (drone ship)</a:t>
                      </a:r>
                      <a:endParaRPr/>
                    </a:p>
                  </a:txBody>
                  <a:tcPr marT="45725" marB="45725" marR="91450" marL="91450" anchor="ctr"/>
                </a:tc>
              </a:tr>
              <a:tr h="636550">
                <a:tc>
                  <a:txBody>
                    <a:bodyPr/>
                    <a:lstStyle/>
                    <a:p>
                      <a:pPr indent="0" lvl="0" marL="0" marR="0" rtl="0" algn="r">
                        <a:spcBef>
                          <a:spcPts val="0"/>
                        </a:spcBef>
                        <a:spcAft>
                          <a:spcPts val="0"/>
                        </a:spcAft>
                        <a:buNone/>
                      </a:pPr>
                      <a:r>
                        <a:rPr lang="en-US" sz="900">
                          <a:latin typeface="Arial"/>
                          <a:ea typeface="Arial"/>
                          <a:cs typeface="Arial"/>
                          <a:sym typeface="Arial"/>
                        </a:rPr>
                        <a:t>2015-12-22</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01:29:00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F9 FT B1019</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CCAFS LC-40</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OG2 Mission 2 11 Orbcomm-OG2 satellites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2034</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LEO</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Orbcomm</a:t>
                      </a:r>
                      <a:endParaRPr sz="900">
                        <a:latin typeface="Arial"/>
                        <a:ea typeface="Arial"/>
                        <a:cs typeface="Arial"/>
                        <a:sym typeface="Arial"/>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a:t>
                      </a:r>
                      <a:endParaRPr/>
                    </a:p>
                  </a:txBody>
                  <a:tcPr marT="45725" marB="45725" marR="91450" marL="91450" anchor="ctr"/>
                </a:tc>
                <a:tc>
                  <a:txBody>
                    <a:bodyPr/>
                    <a:lstStyle/>
                    <a:p>
                      <a:pPr indent="0" lvl="0" marL="0" marR="0" rtl="0" algn="r">
                        <a:spcBef>
                          <a:spcPts val="0"/>
                        </a:spcBef>
                        <a:spcAft>
                          <a:spcPts val="0"/>
                        </a:spcAft>
                        <a:buNone/>
                      </a:pPr>
                      <a:r>
                        <a:rPr lang="en-US" sz="900">
                          <a:latin typeface="Arial"/>
                          <a:ea typeface="Arial"/>
                          <a:cs typeface="Arial"/>
                          <a:sym typeface="Arial"/>
                        </a:rPr>
                        <a:t>Success (ground pad)</a:t>
                      </a:r>
                      <a:endParaRPr/>
                    </a:p>
                  </a:txBody>
                  <a:tcPr marT="45725" marB="45725" marR="91450" marL="91450"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4" name="Google Shape;444;p4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100000"/>
              </a:lnSpc>
              <a:spcBef>
                <a:spcPts val="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99377"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rgbClr val="292929"/>
              </a:buClr>
              <a:buSzPct val="100000"/>
              <a:buFont typeface="Arial"/>
              <a:buNone/>
            </a:pPr>
            <a:r>
              <a:rPr lang="en-US" sz="2200">
                <a:solidFill>
                  <a:srgbClr val="292929"/>
                </a:solidFill>
                <a:latin typeface="Arial"/>
                <a:ea typeface="Arial"/>
                <a:cs typeface="Arial"/>
                <a:sym typeface="Arial"/>
              </a:rPr>
              <a:t>The map above shows where all the unique launch sites are.  Three are located in Florida while one is located in California. </a:t>
            </a:r>
            <a:endParaRPr sz="2200">
              <a:solidFill>
                <a:srgbClr val="292929"/>
              </a:solidFill>
              <a:latin typeface="Arial"/>
              <a:ea typeface="Arial"/>
              <a:cs typeface="Arial"/>
              <a:sym typeface="Arial"/>
            </a:endParaRPr>
          </a:p>
          <a:p>
            <a:pPr indent="-64135"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445" name="Google Shape;445;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on the world map</a:t>
            </a:r>
            <a:endParaRPr sz="4000">
              <a:solidFill>
                <a:srgbClr val="0B49CB"/>
              </a:solidFill>
              <a:latin typeface="Arial"/>
              <a:ea typeface="Arial"/>
              <a:cs typeface="Arial"/>
              <a:sym typeface="Arial"/>
            </a:endParaRPr>
          </a:p>
        </p:txBody>
      </p:sp>
      <p:pic>
        <p:nvPicPr>
          <p:cNvPr id="446" name="Google Shape;446;p49"/>
          <p:cNvPicPr preferRelativeResize="0"/>
          <p:nvPr/>
        </p:nvPicPr>
        <p:blipFill rotWithShape="1">
          <a:blip r:embed="rId4">
            <a:alphaModFix/>
          </a:blip>
          <a:srcRect b="0" l="0" r="0" t="0"/>
          <a:stretch/>
        </p:blipFill>
        <p:spPr>
          <a:xfrm>
            <a:off x="876691" y="1575376"/>
            <a:ext cx="9318869" cy="37803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2" name="Google Shape;452;p5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453" name="Google Shape;453;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Marked Success/failed launches for each launch site</a:t>
            </a:r>
            <a:endParaRPr sz="4000">
              <a:solidFill>
                <a:srgbClr val="0B49CB"/>
              </a:solidFill>
              <a:latin typeface="Arial"/>
              <a:ea typeface="Arial"/>
              <a:cs typeface="Arial"/>
              <a:sym typeface="Arial"/>
            </a:endParaRPr>
          </a:p>
        </p:txBody>
      </p:sp>
      <p:pic>
        <p:nvPicPr>
          <p:cNvPr id="454" name="Google Shape;454;p50"/>
          <p:cNvPicPr preferRelativeResize="0"/>
          <p:nvPr/>
        </p:nvPicPr>
        <p:blipFill rotWithShape="1">
          <a:blip r:embed="rId4">
            <a:alphaModFix/>
          </a:blip>
          <a:srcRect b="0" l="0" r="0" t="0"/>
          <a:stretch/>
        </p:blipFill>
        <p:spPr>
          <a:xfrm>
            <a:off x="1005840" y="1648619"/>
            <a:ext cx="2987040" cy="2547407"/>
          </a:xfrm>
          <a:prstGeom prst="rect">
            <a:avLst/>
          </a:prstGeom>
          <a:noFill/>
          <a:ln>
            <a:noFill/>
          </a:ln>
        </p:spPr>
      </p:pic>
      <p:pic>
        <p:nvPicPr>
          <p:cNvPr id="455" name="Google Shape;455;p50"/>
          <p:cNvPicPr preferRelativeResize="0"/>
          <p:nvPr/>
        </p:nvPicPr>
        <p:blipFill rotWithShape="1">
          <a:blip r:embed="rId5">
            <a:alphaModFix/>
          </a:blip>
          <a:srcRect b="0" l="0" r="0" t="0"/>
          <a:stretch/>
        </p:blipFill>
        <p:spPr>
          <a:xfrm>
            <a:off x="4291012" y="1575377"/>
            <a:ext cx="3305175" cy="2514600"/>
          </a:xfrm>
          <a:prstGeom prst="rect">
            <a:avLst/>
          </a:prstGeom>
          <a:noFill/>
          <a:ln>
            <a:noFill/>
          </a:ln>
        </p:spPr>
      </p:pic>
      <p:pic>
        <p:nvPicPr>
          <p:cNvPr id="456" name="Google Shape;456;p50"/>
          <p:cNvPicPr preferRelativeResize="0"/>
          <p:nvPr/>
        </p:nvPicPr>
        <p:blipFill rotWithShape="1">
          <a:blip r:embed="rId6">
            <a:alphaModFix/>
          </a:blip>
          <a:srcRect b="0" l="0" r="0" t="0"/>
          <a:stretch/>
        </p:blipFill>
        <p:spPr>
          <a:xfrm>
            <a:off x="7894319" y="1453457"/>
            <a:ext cx="3606165" cy="2821091"/>
          </a:xfrm>
          <a:prstGeom prst="rect">
            <a:avLst/>
          </a:prstGeom>
          <a:noFill/>
          <a:ln>
            <a:noFill/>
          </a:ln>
        </p:spPr>
      </p:pic>
      <p:pic>
        <p:nvPicPr>
          <p:cNvPr id="457" name="Google Shape;457;p50"/>
          <p:cNvPicPr preferRelativeResize="0"/>
          <p:nvPr/>
        </p:nvPicPr>
        <p:blipFill rotWithShape="1">
          <a:blip r:embed="rId7">
            <a:alphaModFix/>
          </a:blip>
          <a:srcRect b="0" l="0" r="0" t="0"/>
          <a:stretch/>
        </p:blipFill>
        <p:spPr>
          <a:xfrm>
            <a:off x="1016813" y="4373032"/>
            <a:ext cx="2905125" cy="2409825"/>
          </a:xfrm>
          <a:prstGeom prst="rect">
            <a:avLst/>
          </a:prstGeom>
          <a:noFill/>
          <a:ln>
            <a:noFill/>
          </a:ln>
        </p:spPr>
      </p:pic>
      <p:sp>
        <p:nvSpPr>
          <p:cNvPr id="458" name="Google Shape;458;p50"/>
          <p:cNvSpPr txBox="1"/>
          <p:nvPr/>
        </p:nvSpPr>
        <p:spPr>
          <a:xfrm>
            <a:off x="2915536" y="4568194"/>
            <a:ext cx="8844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CCAFS SLC-40</a:t>
            </a:r>
            <a:endParaRPr sz="1800">
              <a:solidFill>
                <a:schemeClr val="dk1"/>
              </a:solidFill>
              <a:latin typeface="Calibri"/>
              <a:ea typeface="Calibri"/>
              <a:cs typeface="Calibri"/>
              <a:sym typeface="Calibri"/>
            </a:endParaRPr>
          </a:p>
        </p:txBody>
      </p:sp>
      <p:sp>
        <p:nvSpPr>
          <p:cNvPr id="459" name="Google Shape;459;p50"/>
          <p:cNvSpPr txBox="1"/>
          <p:nvPr/>
        </p:nvSpPr>
        <p:spPr>
          <a:xfrm>
            <a:off x="10544544" y="1662752"/>
            <a:ext cx="8844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CCAFS LC-40</a:t>
            </a:r>
            <a:endParaRPr sz="1800">
              <a:solidFill>
                <a:schemeClr val="dk1"/>
              </a:solidFill>
              <a:latin typeface="Calibri"/>
              <a:ea typeface="Calibri"/>
              <a:cs typeface="Calibri"/>
              <a:sym typeface="Calibri"/>
            </a:endParaRPr>
          </a:p>
        </p:txBody>
      </p:sp>
      <p:sp>
        <p:nvSpPr>
          <p:cNvPr id="460" name="Google Shape;460;p50"/>
          <p:cNvSpPr txBox="1"/>
          <p:nvPr/>
        </p:nvSpPr>
        <p:spPr>
          <a:xfrm>
            <a:off x="6591524" y="1808026"/>
            <a:ext cx="8844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KSC LC – 39A</a:t>
            </a:r>
            <a:endParaRPr sz="1800">
              <a:solidFill>
                <a:schemeClr val="dk1"/>
              </a:solidFill>
              <a:latin typeface="Calibri"/>
              <a:ea typeface="Calibri"/>
              <a:cs typeface="Calibri"/>
              <a:sym typeface="Calibri"/>
            </a:endParaRPr>
          </a:p>
        </p:txBody>
      </p:sp>
      <p:sp>
        <p:nvSpPr>
          <p:cNvPr id="461" name="Google Shape;461;p50"/>
          <p:cNvSpPr txBox="1"/>
          <p:nvPr/>
        </p:nvSpPr>
        <p:spPr>
          <a:xfrm>
            <a:off x="3037456" y="1755002"/>
            <a:ext cx="8844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VAFB SLC-4E</a:t>
            </a:r>
            <a:endParaRPr sz="1800">
              <a:solidFill>
                <a:schemeClr val="dk1"/>
              </a:solidFill>
              <a:latin typeface="Calibri"/>
              <a:ea typeface="Calibri"/>
              <a:cs typeface="Calibri"/>
              <a:sym typeface="Calibri"/>
            </a:endParaRPr>
          </a:p>
        </p:txBody>
      </p:sp>
      <p:sp>
        <p:nvSpPr>
          <p:cNvPr id="462" name="Google Shape;462;p50"/>
          <p:cNvSpPr txBox="1"/>
          <p:nvPr/>
        </p:nvSpPr>
        <p:spPr>
          <a:xfrm>
            <a:off x="4541520" y="4891359"/>
            <a:ext cx="653796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four maps show the successful/ failed landing outcomes for each launch site.  Green Marker indicates successful launch while Red Marker indicated a failed launch. </a:t>
            </a:r>
            <a:endParaRPr sz="18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8" name="Google Shape;468;p51"/>
          <p:cNvSpPr txBox="1"/>
          <p:nvPr>
            <p:ph idx="1" type="body"/>
          </p:nvPr>
        </p:nvSpPr>
        <p:spPr>
          <a:xfrm>
            <a:off x="770010" y="1690688"/>
            <a:ext cx="10477828" cy="4314825"/>
          </a:xfrm>
          <a:prstGeom prst="rect">
            <a:avLst/>
          </a:prstGeom>
          <a:noFill/>
          <a:ln>
            <a:noFill/>
          </a:ln>
        </p:spPr>
        <p:txBody>
          <a:bodyPr anchorCtr="0" anchor="t" bIns="45700" lIns="91425" spcFirstLastPara="1" rIns="91425" wrap="square" tIns="45700">
            <a:normAutofit lnSpcReduction="10000"/>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map above shows the distance between launch sites which begin with ‘CCAFS’  to various major highways and their distances are indicated. </a:t>
            </a:r>
            <a:endParaRPr sz="2200">
              <a:solidFill>
                <a:srgbClr val="292929"/>
              </a:solidFill>
              <a:latin typeface="Arial"/>
              <a:ea typeface="Arial"/>
              <a:cs typeface="Arial"/>
              <a:sym typeface="Arial"/>
            </a:endParaRPr>
          </a:p>
        </p:txBody>
      </p:sp>
      <p:sp>
        <p:nvSpPr>
          <p:cNvPr id="469" name="Google Shape;469;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Distances between each launch site to its proximities </a:t>
            </a:r>
            <a:endParaRPr sz="4000">
              <a:solidFill>
                <a:srgbClr val="0B49CB"/>
              </a:solidFill>
              <a:latin typeface="Arial"/>
              <a:ea typeface="Arial"/>
              <a:cs typeface="Arial"/>
              <a:sym typeface="Arial"/>
            </a:endParaRPr>
          </a:p>
        </p:txBody>
      </p:sp>
      <p:pic>
        <p:nvPicPr>
          <p:cNvPr id="470" name="Google Shape;470;p51"/>
          <p:cNvPicPr preferRelativeResize="0"/>
          <p:nvPr/>
        </p:nvPicPr>
        <p:blipFill rotWithShape="1">
          <a:blip r:embed="rId4">
            <a:alphaModFix/>
          </a:blip>
          <a:srcRect b="0" l="0" r="0" t="0"/>
          <a:stretch/>
        </p:blipFill>
        <p:spPr>
          <a:xfrm>
            <a:off x="770010" y="1421687"/>
            <a:ext cx="10477828" cy="343409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80" name="Google Shape;480;p53"/>
          <p:cNvPicPr preferRelativeResize="0"/>
          <p:nvPr>
            <p:ph idx="1" type="body"/>
          </p:nvPr>
        </p:nvPicPr>
        <p:blipFill rotWithShape="1">
          <a:blip r:embed="rId4">
            <a:alphaModFix/>
          </a:blip>
          <a:srcRect b="0" l="0" r="0" t="0"/>
          <a:stretch/>
        </p:blipFill>
        <p:spPr>
          <a:xfrm>
            <a:off x="0" y="1576552"/>
            <a:ext cx="12086897" cy="3733278"/>
          </a:xfrm>
          <a:prstGeom prst="rect">
            <a:avLst/>
          </a:prstGeom>
          <a:noFill/>
          <a:ln>
            <a:noFill/>
          </a:ln>
        </p:spPr>
      </p:pic>
      <p:sp>
        <p:nvSpPr>
          <p:cNvPr id="481" name="Google Shape;481;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count for all sites</a:t>
            </a:r>
            <a:endParaRPr sz="4000">
              <a:solidFill>
                <a:srgbClr val="0B49CB"/>
              </a:solidFill>
              <a:latin typeface="Arial"/>
              <a:ea typeface="Arial"/>
              <a:cs typeface="Arial"/>
              <a:sym typeface="Arial"/>
            </a:endParaRPr>
          </a:p>
        </p:txBody>
      </p:sp>
      <p:sp>
        <p:nvSpPr>
          <p:cNvPr id="482" name="Google Shape;482;p53"/>
          <p:cNvSpPr txBox="1"/>
          <p:nvPr/>
        </p:nvSpPr>
        <p:spPr>
          <a:xfrm>
            <a:off x="7441324" y="3856698"/>
            <a:ext cx="411755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Pie chart shows that of all the sites, KSC LC-39A has the most successful launches while CCAFS SLC-40 had the least successful launches. </a:t>
            </a:r>
            <a:endParaRPr sz="1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7" name="Google Shape;107;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8" name="Google Shape;108;p18"/>
          <p:cNvSpPr txBox="1"/>
          <p:nvPr/>
        </p:nvSpPr>
        <p:spPr>
          <a:xfrm>
            <a:off x="706449" y="1556221"/>
            <a:ext cx="10212886" cy="3998667"/>
          </a:xfrm>
          <a:prstGeom prst="rect">
            <a:avLst/>
          </a:prstGeom>
          <a:noFill/>
          <a:ln>
            <a:noFill/>
          </a:ln>
        </p:spPr>
        <p:txBody>
          <a:bodyPr anchorCtr="0" anchor="t" bIns="45700" lIns="91425" spcFirstLastPara="1" rIns="91425" wrap="square" tIns="45700">
            <a:normAutofit fontScale="92500"/>
          </a:bodyPr>
          <a:lstStyle/>
          <a:p>
            <a:pPr indent="-228600" lvl="0" marL="228600" marR="0" rtl="0" algn="l">
              <a:lnSpc>
                <a:spcPct val="9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Project background and context: </a:t>
            </a:r>
            <a:endParaRPr/>
          </a:p>
          <a:p>
            <a:pPr indent="0" lvl="0" marL="0" marR="0" rtl="0" algn="just">
              <a:lnSpc>
                <a:spcPct val="90000"/>
              </a:lnSpc>
              <a:spcBef>
                <a:spcPts val="1400"/>
              </a:spcBef>
              <a:spcAft>
                <a:spcPts val="0"/>
              </a:spcAft>
              <a:buClr>
                <a:srgbClr val="292929"/>
              </a:buClr>
              <a:buSzPct val="100000"/>
              <a:buFont typeface="Arial"/>
              <a:buNone/>
            </a:pPr>
            <a:r>
              <a:rPr lang="en-US" sz="2200">
                <a:solidFill>
                  <a:srgbClr val="292929"/>
                </a:solidFill>
                <a:latin typeface="Arial"/>
                <a:ea typeface="Arial"/>
                <a:cs typeface="Arial"/>
                <a:sym typeface="Arial"/>
              </a:rPr>
              <a:t>SpaceX is the only company in the world that can reuse the first stage of rocket launch. This means that they are able to save a lot on expenses needed to launch a rocket and thus can provide rocket launches to organizations such as NASA  at a much lower cost than rival companies. So as a Data Scientist, we can predict if the first stage of rocket launch will land successfully using data from SpaceX past launches and thus determine the cost of a launch. This information could prove immensely useful to SpaceX rivals. </a:t>
            </a:r>
            <a:endParaRPr/>
          </a:p>
          <a:p>
            <a:pPr indent="0" lvl="0" marL="0" marR="0" rtl="0" algn="just">
              <a:lnSpc>
                <a:spcPct val="90000"/>
              </a:lnSpc>
              <a:spcBef>
                <a:spcPts val="1400"/>
              </a:spcBef>
              <a:spcAft>
                <a:spcPts val="0"/>
              </a:spcAft>
              <a:buClr>
                <a:srgbClr val="292929"/>
              </a:buClr>
              <a:buSzPct val="100000"/>
              <a:buFont typeface="Arial"/>
              <a:buNone/>
            </a:pPr>
            <a:r>
              <a:rPr lang="en-US" sz="2200">
                <a:solidFill>
                  <a:srgbClr val="292929"/>
                </a:solidFill>
                <a:latin typeface="Arial"/>
                <a:ea typeface="Arial"/>
                <a:cs typeface="Arial"/>
                <a:sym typeface="Arial"/>
              </a:rPr>
              <a:t>We want to find answers to the questions below: </a:t>
            </a:r>
            <a:endParaRPr/>
          </a:p>
          <a:p>
            <a:pPr indent="-228600" lvl="1" marL="685800" marR="0" rtl="0" algn="just">
              <a:lnSpc>
                <a:spcPct val="90000"/>
              </a:lnSpc>
              <a:spcBef>
                <a:spcPts val="1400"/>
              </a:spcBef>
              <a:spcAft>
                <a:spcPts val="0"/>
              </a:spcAft>
              <a:buClr>
                <a:srgbClr val="292929"/>
              </a:buClr>
              <a:buSzPct val="100000"/>
              <a:buFont typeface="Noto Sans Symbols"/>
              <a:buChar char="⮚"/>
            </a:pPr>
            <a:r>
              <a:rPr b="0" i="0" lang="en-US" sz="1800" u="none" cap="none" strike="noStrike">
                <a:solidFill>
                  <a:srgbClr val="292929"/>
                </a:solidFill>
                <a:latin typeface="Arial"/>
                <a:ea typeface="Arial"/>
                <a:cs typeface="Arial"/>
                <a:sym typeface="Arial"/>
              </a:rPr>
              <a:t>The price of each launch.</a:t>
            </a:r>
            <a:endParaRPr/>
          </a:p>
          <a:p>
            <a:pPr indent="-228600" lvl="1" marL="685800" marR="0" rtl="0" algn="just">
              <a:lnSpc>
                <a:spcPct val="90000"/>
              </a:lnSpc>
              <a:spcBef>
                <a:spcPts val="1400"/>
              </a:spcBef>
              <a:spcAft>
                <a:spcPts val="0"/>
              </a:spcAft>
              <a:buClr>
                <a:srgbClr val="292929"/>
              </a:buClr>
              <a:buSzPct val="100000"/>
              <a:buFont typeface="Noto Sans Symbols"/>
              <a:buChar char="⮚"/>
            </a:pPr>
            <a:r>
              <a:rPr b="0" i="0" lang="en-US" sz="1800" u="none" cap="none" strike="noStrike">
                <a:solidFill>
                  <a:srgbClr val="292929"/>
                </a:solidFill>
                <a:latin typeface="Arial"/>
                <a:ea typeface="Arial"/>
                <a:cs typeface="Arial"/>
                <a:sym typeface="Arial"/>
              </a:rPr>
              <a:t>Which Parameters determine if the first stage can be reused. </a:t>
            </a:r>
            <a:endParaRPr/>
          </a:p>
          <a:p>
            <a:pPr indent="-228600" lvl="1" marL="685800" marR="0" rtl="0" algn="just">
              <a:lnSpc>
                <a:spcPct val="90000"/>
              </a:lnSpc>
              <a:spcBef>
                <a:spcPts val="1400"/>
              </a:spcBef>
              <a:spcAft>
                <a:spcPts val="0"/>
              </a:spcAft>
              <a:buClr>
                <a:srgbClr val="292929"/>
              </a:buClr>
              <a:buSzPct val="100000"/>
              <a:buFont typeface="Noto Sans Symbols"/>
              <a:buChar char="⮚"/>
            </a:pPr>
            <a:r>
              <a:rPr b="0" i="0" lang="en-US" sz="1800" u="none" cap="none" strike="noStrike">
                <a:solidFill>
                  <a:srgbClr val="292929"/>
                </a:solidFill>
                <a:latin typeface="Arial"/>
                <a:ea typeface="Arial"/>
                <a:cs typeface="Arial"/>
                <a:sym typeface="Arial"/>
              </a:rPr>
              <a:t>What  influences a successful rocket landing. </a:t>
            </a:r>
            <a:endParaRPr/>
          </a:p>
          <a:p>
            <a:pPr indent="-99377" lvl="0" marL="228600" marR="0" rtl="0" algn="just">
              <a:lnSpc>
                <a:spcPct val="9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88" name="Google Shape;488;p54"/>
          <p:cNvPicPr preferRelativeResize="0"/>
          <p:nvPr>
            <p:ph idx="1" type="body"/>
          </p:nvPr>
        </p:nvPicPr>
        <p:blipFill rotWithShape="1">
          <a:blip r:embed="rId4">
            <a:alphaModFix/>
          </a:blip>
          <a:srcRect b="0" l="0" r="0" t="0"/>
          <a:stretch/>
        </p:blipFill>
        <p:spPr>
          <a:xfrm>
            <a:off x="233610" y="1513490"/>
            <a:ext cx="11724780" cy="3510413"/>
          </a:xfrm>
          <a:prstGeom prst="rect">
            <a:avLst/>
          </a:prstGeom>
          <a:noFill/>
          <a:ln>
            <a:noFill/>
          </a:ln>
        </p:spPr>
      </p:pic>
      <p:sp>
        <p:nvSpPr>
          <p:cNvPr id="489" name="Google Shape;489;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for the launch site with highest launch success ratio</a:t>
            </a:r>
            <a:endParaRPr sz="4000">
              <a:solidFill>
                <a:srgbClr val="0B49CB"/>
              </a:solidFill>
              <a:latin typeface="Arial"/>
              <a:ea typeface="Arial"/>
              <a:cs typeface="Arial"/>
              <a:sym typeface="Arial"/>
            </a:endParaRPr>
          </a:p>
        </p:txBody>
      </p:sp>
      <p:sp>
        <p:nvSpPr>
          <p:cNvPr id="490" name="Google Shape;490;p54"/>
          <p:cNvSpPr txBox="1"/>
          <p:nvPr/>
        </p:nvSpPr>
        <p:spPr>
          <a:xfrm>
            <a:off x="1027648" y="5055489"/>
            <a:ext cx="982139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Pie chart above shows that KSC LC-39A achieved a 76.9% success rate while getting a  23.1% failure rate. Thus making it the launch site with the highest launch success ratio</a:t>
            </a:r>
            <a:endParaRPr sz="18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5" name="Shape 495"/>
        <p:cNvGrpSpPr/>
        <p:nvPr/>
      </p:nvGrpSpPr>
      <p:grpSpPr>
        <a:xfrm>
          <a:off x="0" y="0"/>
          <a:ext cx="0" cy="0"/>
          <a:chOff x="0" y="0"/>
          <a:chExt cx="0" cy="0"/>
        </a:xfrm>
      </p:grpSpPr>
      <p:sp>
        <p:nvSpPr>
          <p:cNvPr id="496" name="Google Shape;49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7" name="Google Shape;497;p55"/>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98" name="Google Shape;498;p55"/>
          <p:cNvSpPr txBox="1"/>
          <p:nvPr/>
        </p:nvSpPr>
        <p:spPr>
          <a:xfrm>
            <a:off x="770011" y="538650"/>
            <a:ext cx="10515600" cy="54904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2700"/>
              <a:buFont typeface="Arial"/>
              <a:buNone/>
            </a:pPr>
            <a:r>
              <a:rPr lang="en-US" sz="2700">
                <a:solidFill>
                  <a:srgbClr val="0B49CB"/>
                </a:solidFill>
                <a:latin typeface="Arial"/>
                <a:ea typeface="Arial"/>
                <a:cs typeface="Arial"/>
                <a:sym typeface="Arial"/>
              </a:rPr>
              <a:t>Payload vs. Launch Outcome scatter plot for all </a:t>
            </a:r>
            <a:endParaRPr/>
          </a:p>
          <a:p>
            <a:pPr indent="0" lvl="0" marL="0" marR="0" rtl="0" algn="l">
              <a:lnSpc>
                <a:spcPct val="90000"/>
              </a:lnSpc>
              <a:spcBef>
                <a:spcPts val="0"/>
              </a:spcBef>
              <a:spcAft>
                <a:spcPts val="0"/>
              </a:spcAft>
              <a:buClr>
                <a:srgbClr val="0B49CB"/>
              </a:buClr>
              <a:buSzPts val="2700"/>
              <a:buFont typeface="Arial"/>
              <a:buNone/>
            </a:pPr>
            <a:r>
              <a:rPr lang="en-US" sz="2700">
                <a:solidFill>
                  <a:srgbClr val="0B49CB"/>
                </a:solidFill>
                <a:latin typeface="Arial"/>
                <a:ea typeface="Arial"/>
                <a:cs typeface="Arial"/>
                <a:sym typeface="Arial"/>
              </a:rPr>
              <a:t>Sites at different payload range</a:t>
            </a:r>
            <a:endParaRPr sz="2700">
              <a:solidFill>
                <a:srgbClr val="0B49CB"/>
              </a:solidFill>
              <a:latin typeface="Arial"/>
              <a:ea typeface="Arial"/>
              <a:cs typeface="Arial"/>
              <a:sym typeface="Arial"/>
            </a:endParaRPr>
          </a:p>
        </p:txBody>
      </p:sp>
      <p:pic>
        <p:nvPicPr>
          <p:cNvPr id="499" name="Google Shape;499;p55"/>
          <p:cNvPicPr preferRelativeResize="0"/>
          <p:nvPr/>
        </p:nvPicPr>
        <p:blipFill rotWithShape="1">
          <a:blip r:embed="rId4">
            <a:alphaModFix/>
          </a:blip>
          <a:srcRect b="0" l="0" r="0" t="0"/>
          <a:stretch/>
        </p:blipFill>
        <p:spPr>
          <a:xfrm>
            <a:off x="550992" y="1285875"/>
            <a:ext cx="5657866" cy="3664011"/>
          </a:xfrm>
          <a:prstGeom prst="rect">
            <a:avLst/>
          </a:prstGeom>
          <a:noFill/>
          <a:ln>
            <a:noFill/>
          </a:ln>
        </p:spPr>
      </p:pic>
      <p:pic>
        <p:nvPicPr>
          <p:cNvPr id="500" name="Google Shape;500;p55"/>
          <p:cNvPicPr preferRelativeResize="0"/>
          <p:nvPr/>
        </p:nvPicPr>
        <p:blipFill rotWithShape="1">
          <a:blip r:embed="rId5">
            <a:alphaModFix/>
          </a:blip>
          <a:srcRect b="0" l="0" r="0" t="0"/>
          <a:stretch/>
        </p:blipFill>
        <p:spPr>
          <a:xfrm>
            <a:off x="6310564" y="1275831"/>
            <a:ext cx="5696607" cy="3738070"/>
          </a:xfrm>
          <a:prstGeom prst="rect">
            <a:avLst/>
          </a:prstGeom>
          <a:noFill/>
          <a:ln>
            <a:noFill/>
          </a:ln>
        </p:spPr>
      </p:pic>
      <p:sp>
        <p:nvSpPr>
          <p:cNvPr id="501" name="Google Shape;501;p55"/>
          <p:cNvSpPr txBox="1"/>
          <p:nvPr/>
        </p:nvSpPr>
        <p:spPr>
          <a:xfrm>
            <a:off x="3657600" y="1413689"/>
            <a:ext cx="1524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0 - 4000kg</a:t>
            </a:r>
            <a:endParaRPr sz="1800">
              <a:solidFill>
                <a:schemeClr val="dk1"/>
              </a:solidFill>
              <a:latin typeface="Arial"/>
              <a:ea typeface="Arial"/>
              <a:cs typeface="Arial"/>
              <a:sym typeface="Arial"/>
            </a:endParaRPr>
          </a:p>
        </p:txBody>
      </p:sp>
      <p:sp>
        <p:nvSpPr>
          <p:cNvPr id="502" name="Google Shape;502;p55"/>
          <p:cNvSpPr txBox="1"/>
          <p:nvPr/>
        </p:nvSpPr>
        <p:spPr>
          <a:xfrm>
            <a:off x="9923461" y="1371084"/>
            <a:ext cx="19820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4000 – 10000kg</a:t>
            </a:r>
            <a:endParaRPr sz="1800">
              <a:solidFill>
                <a:schemeClr val="dk1"/>
              </a:solidFill>
              <a:latin typeface="Arial"/>
              <a:ea typeface="Arial"/>
              <a:cs typeface="Arial"/>
              <a:sym typeface="Arial"/>
            </a:endParaRPr>
          </a:p>
        </p:txBody>
      </p:sp>
      <p:sp>
        <p:nvSpPr>
          <p:cNvPr id="503" name="Google Shape;503;p55"/>
          <p:cNvSpPr txBox="1"/>
          <p:nvPr/>
        </p:nvSpPr>
        <p:spPr>
          <a:xfrm>
            <a:off x="1337024" y="5271790"/>
            <a:ext cx="92806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From the scatter plot graphs above,  we see that low weight payload mass have more successful launches than heavy weighted payload mass</a:t>
            </a: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3" name="Google Shape;513;p57"/>
          <p:cNvSpPr txBox="1"/>
          <p:nvPr>
            <p:ph idx="1" type="body"/>
          </p:nvPr>
        </p:nvSpPr>
        <p:spPr>
          <a:xfrm>
            <a:off x="770011" y="5029609"/>
            <a:ext cx="10459362" cy="3811588"/>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Bar chart above, we see that Decision Tree Classifier model was the most accurate model with a score of 87.68% </a:t>
            </a:r>
            <a:endParaRPr sz="2200">
              <a:solidFill>
                <a:srgbClr val="292929"/>
              </a:solidFill>
              <a:latin typeface="Arial"/>
              <a:ea typeface="Arial"/>
              <a:cs typeface="Arial"/>
              <a:sym typeface="Arial"/>
            </a:endParaRPr>
          </a:p>
        </p:txBody>
      </p:sp>
      <p:sp>
        <p:nvSpPr>
          <p:cNvPr id="514" name="Google Shape;514;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515" name="Google Shape;515;p57"/>
          <p:cNvPicPr preferRelativeResize="0"/>
          <p:nvPr/>
        </p:nvPicPr>
        <p:blipFill rotWithShape="1">
          <a:blip r:embed="rId4">
            <a:alphaModFix/>
          </a:blip>
          <a:srcRect b="0" l="0" r="0" t="0"/>
          <a:stretch/>
        </p:blipFill>
        <p:spPr>
          <a:xfrm>
            <a:off x="770011" y="1523820"/>
            <a:ext cx="4436301" cy="3069668"/>
          </a:xfrm>
          <a:prstGeom prst="rect">
            <a:avLst/>
          </a:prstGeom>
          <a:noFill/>
          <a:ln>
            <a:noFill/>
          </a:ln>
        </p:spPr>
      </p:pic>
      <p:pic>
        <p:nvPicPr>
          <p:cNvPr id="516" name="Google Shape;516;p57"/>
          <p:cNvPicPr preferRelativeResize="0"/>
          <p:nvPr/>
        </p:nvPicPr>
        <p:blipFill rotWithShape="1">
          <a:blip r:embed="rId5">
            <a:alphaModFix/>
          </a:blip>
          <a:srcRect b="0" l="0" r="0" t="0"/>
          <a:stretch/>
        </p:blipFill>
        <p:spPr>
          <a:xfrm>
            <a:off x="5434910" y="1834487"/>
            <a:ext cx="6591300" cy="847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22" name="Google Shape;522;p58"/>
          <p:cNvPicPr preferRelativeResize="0"/>
          <p:nvPr/>
        </p:nvPicPr>
        <p:blipFill rotWithShape="1">
          <a:blip r:embed="rId4">
            <a:alphaModFix/>
          </a:blip>
          <a:srcRect b="0" l="0" r="0" t="0"/>
          <a:stretch/>
        </p:blipFill>
        <p:spPr>
          <a:xfrm>
            <a:off x="121377" y="1317614"/>
            <a:ext cx="5273040" cy="4071959"/>
          </a:xfrm>
          <a:prstGeom prst="rect">
            <a:avLst/>
          </a:prstGeom>
          <a:noFill/>
          <a:ln>
            <a:noFill/>
          </a:ln>
        </p:spPr>
      </p:pic>
      <p:sp>
        <p:nvSpPr>
          <p:cNvPr id="523" name="Google Shape;523;p58"/>
          <p:cNvSpPr txBox="1"/>
          <p:nvPr>
            <p:ph idx="1" type="body"/>
          </p:nvPr>
        </p:nvSpPr>
        <p:spPr>
          <a:xfrm>
            <a:off x="608412" y="1447800"/>
            <a:ext cx="9477960" cy="3811588"/>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524" name="Google Shape;524;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
        <p:nvSpPr>
          <p:cNvPr id="525" name="Google Shape;525;p58"/>
          <p:cNvSpPr txBox="1"/>
          <p:nvPr/>
        </p:nvSpPr>
        <p:spPr>
          <a:xfrm>
            <a:off x="5822256" y="1876265"/>
            <a:ext cx="4540944"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This is the confusion matrix for the Decision Tree Classifier model. Upon close examination, we see that 17 records were predicted correctly while only one record was incorrectly misclassified as landed. This is a good result and thus makes our Model suitable for predicting future landing outcomes. </a:t>
            </a: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1" name="Google Shape;531;p59"/>
          <p:cNvSpPr txBox="1"/>
          <p:nvPr>
            <p:ph idx="1" type="body"/>
          </p:nvPr>
        </p:nvSpPr>
        <p:spPr>
          <a:xfrm>
            <a:off x="770011" y="1875054"/>
            <a:ext cx="10687961"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our detailed analysis, we can conclude that Low weighted payloads perform better than heavier payloads. This information can prove useful to SpaceX rivals wanting to minimize risk to their rocket launches.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see that KSC LC-39A had the most successful launches from all the sites.</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observed that Orbit GEO, HEO, SSO, ES-L1 has the best success rate.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Algorithm was the most suitable ML algorithm for predicting landing outcome for the dataset.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more flights taken the better the chance of a successful flight. </a:t>
            </a:r>
            <a:endParaRPr sz="2200">
              <a:solidFill>
                <a:srgbClr val="292929"/>
              </a:solidFill>
              <a:latin typeface="Arial"/>
              <a:ea typeface="Arial"/>
              <a:cs typeface="Arial"/>
              <a:sym typeface="Arial"/>
            </a:endParaRPr>
          </a:p>
        </p:txBody>
      </p:sp>
      <p:sp>
        <p:nvSpPr>
          <p:cNvPr id="532" name="Google Shape;532;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9" name="Google Shape;539;p60"/>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000"/>
              <a:buFont typeface="Arial"/>
              <a:buNone/>
            </a:pPr>
            <a:r>
              <a:rPr lang="en-US" sz="2000">
                <a:solidFill>
                  <a:srgbClr val="292929"/>
                </a:solidFill>
                <a:latin typeface="Arial"/>
                <a:ea typeface="Arial"/>
                <a:cs typeface="Arial"/>
                <a:sym typeface="Arial"/>
              </a:rPr>
              <a:t>Haversine Formula - The Haversine formula calculates the shortest distance between two points on a sphere using their latitudes and longitudes measured along the surface. </a:t>
            </a:r>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latin typeface="Arial"/>
                <a:ea typeface="Arial"/>
                <a:cs typeface="Arial"/>
                <a:sym typeface="Arial"/>
              </a:rPr>
              <a:t>The Haversine is: </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We applied the Haversine formula when calculating the proximity between each launch site to major highways, railways, etc. This is shown in the code snippet below: </a:t>
            </a:r>
            <a:endParaRPr sz="2000">
              <a:solidFill>
                <a:srgbClr val="292929"/>
              </a:solidFill>
              <a:latin typeface="Arial"/>
              <a:ea typeface="Arial"/>
              <a:cs typeface="Arial"/>
              <a:sym typeface="Arial"/>
            </a:endParaRPr>
          </a:p>
        </p:txBody>
      </p:sp>
      <p:sp>
        <p:nvSpPr>
          <p:cNvPr id="540" name="Google Shape;540;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pic>
        <p:nvPicPr>
          <p:cNvPr id="541" name="Google Shape;541;p60"/>
          <p:cNvPicPr preferRelativeResize="0"/>
          <p:nvPr/>
        </p:nvPicPr>
        <p:blipFill rotWithShape="1">
          <a:blip r:embed="rId4">
            <a:alphaModFix/>
          </a:blip>
          <a:srcRect b="0" l="0" r="0" t="0"/>
          <a:stretch/>
        </p:blipFill>
        <p:spPr>
          <a:xfrm>
            <a:off x="3194685" y="2579543"/>
            <a:ext cx="5802630" cy="527512"/>
          </a:xfrm>
          <a:prstGeom prst="rect">
            <a:avLst/>
          </a:prstGeom>
          <a:noFill/>
          <a:ln>
            <a:noFill/>
          </a:ln>
        </p:spPr>
      </p:pic>
      <p:pic>
        <p:nvPicPr>
          <p:cNvPr id="542" name="Google Shape;542;p60"/>
          <p:cNvPicPr preferRelativeResize="0"/>
          <p:nvPr/>
        </p:nvPicPr>
        <p:blipFill rotWithShape="1">
          <a:blip r:embed="rId5">
            <a:alphaModFix/>
          </a:blip>
          <a:srcRect b="0" l="0" r="0" t="0"/>
          <a:stretch/>
        </p:blipFill>
        <p:spPr>
          <a:xfrm>
            <a:off x="2758440" y="3909848"/>
            <a:ext cx="5289800" cy="282728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20"/>
          <p:cNvSpPr txBox="1"/>
          <p:nvPr/>
        </p:nvSpPr>
        <p:spPr>
          <a:xfrm>
            <a:off x="770011" y="1243160"/>
            <a:ext cx="11289467" cy="4626952"/>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chemeClr val="dk1"/>
              </a:buClr>
              <a:buSzPct val="100000"/>
              <a:buFont typeface="Noto Sans Symbols"/>
              <a:buChar char="⮚"/>
            </a:pPr>
            <a:r>
              <a:rPr b="0" i="0" lang="en-US" sz="7200" u="none" cap="none" strike="noStrike">
                <a:solidFill>
                  <a:schemeClr val="dk1"/>
                </a:solidFill>
                <a:latin typeface="Arial"/>
                <a:ea typeface="Arial"/>
                <a:cs typeface="Arial"/>
                <a:sym typeface="Arial"/>
              </a:rPr>
              <a:t>Data on past Falcon 9 launches was collected by scrapping data from the </a:t>
            </a:r>
            <a:r>
              <a:rPr b="0" i="0" lang="en-US" sz="7200" u="sng" cap="none" strike="noStrike">
                <a:solidFill>
                  <a:schemeClr val="hlink"/>
                </a:solidFill>
                <a:latin typeface="Arial"/>
                <a:ea typeface="Arial"/>
                <a:cs typeface="Arial"/>
                <a:sym typeface="Arial"/>
                <a:hlinkClick r:id="rId4"/>
              </a:rPr>
              <a:t>Wikipedia</a:t>
            </a:r>
            <a:r>
              <a:rPr b="0" i="0" lang="en-US" sz="7200" u="none" cap="none" strike="noStrike">
                <a:solidFill>
                  <a:schemeClr val="dk1"/>
                </a:solidFill>
                <a:latin typeface="Arial"/>
                <a:ea typeface="Arial"/>
                <a:cs typeface="Arial"/>
                <a:sym typeface="Arial"/>
              </a:rPr>
              <a:t> page containing information about every single Falcon 9 launches. We used BeautifulSoup library for web scraping. </a:t>
            </a:r>
            <a:endParaRPr/>
          </a:p>
          <a:p>
            <a:pPr indent="-228600" lvl="1" marL="685800" marR="0" rtl="0" algn="l">
              <a:lnSpc>
                <a:spcPct val="120000"/>
              </a:lnSpc>
              <a:spcBef>
                <a:spcPts val="1400"/>
              </a:spcBef>
              <a:spcAft>
                <a:spcPts val="0"/>
              </a:spcAft>
              <a:buClr>
                <a:schemeClr val="dk1"/>
              </a:buClr>
              <a:buSzPct val="100000"/>
              <a:buFont typeface="Noto Sans Symbols"/>
              <a:buChar char="⮚"/>
            </a:pPr>
            <a:r>
              <a:rPr b="0" i="0" lang="en-US" sz="7200" u="none" cap="none" strike="noStrike">
                <a:solidFill>
                  <a:schemeClr val="dk1"/>
                </a:solidFill>
                <a:latin typeface="Arial"/>
                <a:ea typeface="Arial"/>
                <a:cs typeface="Arial"/>
                <a:sym typeface="Arial"/>
              </a:rPr>
              <a:t>Also collected data stored in SpaceX Rest API. </a:t>
            </a:r>
            <a:endParaRPr b="0" i="0" sz="7200" u="none" cap="none" strike="noStrike">
              <a:solidFill>
                <a:schemeClr val="dk1"/>
              </a:solidFill>
              <a:latin typeface="Arial"/>
              <a:ea typeface="Arial"/>
              <a:cs typeface="Arial"/>
              <a:sym typeface="Arial"/>
            </a:endParaRPr>
          </a:p>
          <a:p>
            <a:pPr indent="-228600" lvl="0" marL="228600" marR="0" rtl="0" algn="l">
              <a:lnSpc>
                <a:spcPct val="120000"/>
              </a:lnSpc>
              <a:spcBef>
                <a:spcPts val="1400"/>
              </a:spcBef>
              <a:spcAft>
                <a:spcPts val="0"/>
              </a:spcAft>
              <a:buClr>
                <a:schemeClr val="dk1"/>
              </a:buClr>
              <a:buSzPct val="100000"/>
              <a:buFont typeface="Arial"/>
              <a:buChar char="•"/>
            </a:pPr>
            <a:r>
              <a:rPr lang="en-US" sz="8800">
                <a:solidFill>
                  <a:schemeClr val="dk1"/>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chemeClr val="dk1"/>
              </a:buClr>
              <a:buSzPct val="100000"/>
              <a:buFont typeface="Noto Sans Symbols"/>
              <a:buChar char="⮚"/>
            </a:pPr>
            <a:r>
              <a:rPr b="0" i="0" lang="en-US" sz="7600" u="none" cap="none" strike="noStrike">
                <a:solidFill>
                  <a:schemeClr val="dk1"/>
                </a:solidFill>
                <a:latin typeface="Arial"/>
                <a:ea typeface="Arial"/>
                <a:cs typeface="Arial"/>
                <a:sym typeface="Arial"/>
              </a:rPr>
              <a:t>Performed feature engineering on the data and removed irrelevant columns.</a:t>
            </a:r>
            <a:endParaRPr b="0" i="0" sz="7600" u="none" cap="none" strike="noStrike">
              <a:solidFill>
                <a:schemeClr val="dk1"/>
              </a:solidFill>
              <a:latin typeface="Arial"/>
              <a:ea typeface="Arial"/>
              <a:cs typeface="Arial"/>
              <a:sym typeface="Arial"/>
            </a:endParaRPr>
          </a:p>
          <a:p>
            <a:pPr indent="-228600" lvl="0" marL="228600" marR="0" rtl="0" algn="l">
              <a:lnSpc>
                <a:spcPct val="120000"/>
              </a:lnSpc>
              <a:spcBef>
                <a:spcPts val="1400"/>
              </a:spcBef>
              <a:spcAft>
                <a:spcPts val="0"/>
              </a:spcAft>
              <a:buClr>
                <a:schemeClr val="dk1"/>
              </a:buClr>
              <a:buSzPct val="100000"/>
              <a:buFont typeface="Arial"/>
              <a:buChar char="•"/>
            </a:pPr>
            <a:r>
              <a:rPr lang="en-US" sz="8800">
                <a:solidFill>
                  <a:schemeClr val="dk1"/>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chemeClr val="dk1"/>
              </a:buClr>
              <a:buSzPct val="100000"/>
              <a:buFont typeface="Arial"/>
              <a:buChar char="•"/>
            </a:pPr>
            <a:r>
              <a:rPr lang="en-US" sz="8800">
                <a:solidFill>
                  <a:schemeClr val="dk1"/>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chemeClr val="dk1"/>
              </a:buClr>
              <a:buSzPct val="100000"/>
              <a:buFont typeface="Arial"/>
              <a:buChar char="•"/>
            </a:pPr>
            <a:r>
              <a:rPr lang="en-US" sz="8800">
                <a:solidFill>
                  <a:schemeClr val="dk1"/>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chemeClr val="dk1"/>
              </a:buClr>
              <a:buSzPct val="100000"/>
              <a:buFont typeface="Noto Sans Symbols"/>
              <a:buChar char="⮚"/>
            </a:pPr>
            <a:r>
              <a:rPr b="0" i="0" lang="en-US" sz="7600" u="none" cap="none" strike="noStrike">
                <a:solidFill>
                  <a:schemeClr val="dk1"/>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1" name="Google Shape;121;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 name="Google Shape;127;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grpSp>
        <p:nvGrpSpPr>
          <p:cNvPr id="128" name="Google Shape;128;p21"/>
          <p:cNvGrpSpPr/>
          <p:nvPr/>
        </p:nvGrpSpPr>
        <p:grpSpPr>
          <a:xfrm>
            <a:off x="772705" y="2288028"/>
            <a:ext cx="5003164" cy="4277300"/>
            <a:chOff x="2694" y="225548"/>
            <a:chExt cx="5003164" cy="4277300"/>
          </a:xfrm>
        </p:grpSpPr>
        <p:sp>
          <p:nvSpPr>
            <p:cNvPr id="129" name="Google Shape;129;p21"/>
            <p:cNvSpPr/>
            <p:nvPr/>
          </p:nvSpPr>
          <p:spPr>
            <a:xfrm rot="5400000">
              <a:off x="298912" y="1464939"/>
              <a:ext cx="1118059" cy="1272870"/>
            </a:xfrm>
            <a:prstGeom prst="bentUpArrow">
              <a:avLst>
                <a:gd fmla="val 32840" name="adj1"/>
                <a:gd fmla="val 25000" name="adj2"/>
                <a:gd fmla="val 35780" name="adj3"/>
              </a:avLst>
            </a:prstGeom>
            <a:solidFill>
              <a:srgbClr val="BFC8E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2694" y="225548"/>
              <a:ext cx="1882153" cy="1317446"/>
            </a:xfrm>
            <a:prstGeom prst="roundRect">
              <a:avLst>
                <a:gd fmla="val 1667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nvSpPr>
          <p:spPr>
            <a:xfrm>
              <a:off x="67018" y="289872"/>
              <a:ext cx="1753505" cy="118879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lang="en-US" sz="1800">
                  <a:solidFill>
                    <a:schemeClr val="lt1"/>
                  </a:solidFill>
                  <a:latin typeface="Calibri"/>
                  <a:ea typeface="Calibri"/>
                  <a:cs typeface="Calibri"/>
                  <a:sym typeface="Calibri"/>
                </a:rPr>
                <a:t>Make GET Request to SpaceX REST API</a:t>
              </a:r>
              <a:endParaRPr sz="1800">
                <a:solidFill>
                  <a:schemeClr val="lt1"/>
                </a:solidFill>
                <a:latin typeface="Calibri"/>
                <a:ea typeface="Calibri"/>
                <a:cs typeface="Calibri"/>
                <a:sym typeface="Calibri"/>
              </a:endParaRPr>
            </a:p>
          </p:txBody>
        </p:sp>
        <p:sp>
          <p:nvSpPr>
            <p:cNvPr id="132" name="Google Shape;132;p21"/>
            <p:cNvSpPr/>
            <p:nvPr/>
          </p:nvSpPr>
          <p:spPr>
            <a:xfrm>
              <a:off x="1884847" y="351196"/>
              <a:ext cx="1368899" cy="106481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rot="5400000">
              <a:off x="1859417" y="2944866"/>
              <a:ext cx="1118059" cy="1272870"/>
            </a:xfrm>
            <a:prstGeom prst="bentUpArrow">
              <a:avLst>
                <a:gd fmla="val 32840" name="adj1"/>
                <a:gd fmla="val 25000" name="adj2"/>
                <a:gd fmla="val 35780" name="adj3"/>
              </a:avLst>
            </a:prstGeom>
            <a:solidFill>
              <a:srgbClr val="BFC8E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1563199" y="1705475"/>
              <a:ext cx="1882153" cy="1317446"/>
            </a:xfrm>
            <a:prstGeom prst="roundRect">
              <a:avLst>
                <a:gd fmla="val 1667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txBox="1"/>
            <p:nvPr/>
          </p:nvSpPr>
          <p:spPr>
            <a:xfrm>
              <a:off x="1627523" y="1769799"/>
              <a:ext cx="1753505" cy="118879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lang="en-US" sz="1800">
                  <a:solidFill>
                    <a:schemeClr val="lt1"/>
                  </a:solidFill>
                  <a:latin typeface="Calibri"/>
                  <a:ea typeface="Calibri"/>
                  <a:cs typeface="Calibri"/>
                  <a:sym typeface="Calibri"/>
                </a:rPr>
                <a:t>API Returns SpaceX data in JSON format</a:t>
              </a:r>
              <a:endParaRPr sz="1800">
                <a:solidFill>
                  <a:schemeClr val="lt1"/>
                </a:solidFill>
                <a:latin typeface="Calibri"/>
                <a:ea typeface="Calibri"/>
                <a:cs typeface="Calibri"/>
                <a:sym typeface="Calibri"/>
              </a:endParaRPr>
            </a:p>
          </p:txBody>
        </p:sp>
        <p:sp>
          <p:nvSpPr>
            <p:cNvPr id="136" name="Google Shape;136;p21"/>
            <p:cNvSpPr/>
            <p:nvPr/>
          </p:nvSpPr>
          <p:spPr>
            <a:xfrm>
              <a:off x="3445353" y="1831123"/>
              <a:ext cx="1368899" cy="106481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3123705" y="3185402"/>
              <a:ext cx="1882153" cy="1317446"/>
            </a:xfrm>
            <a:prstGeom prst="roundRect">
              <a:avLst>
                <a:gd fmla="val 1667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txBox="1"/>
            <p:nvPr/>
          </p:nvSpPr>
          <p:spPr>
            <a:xfrm>
              <a:off x="3188029" y="3249726"/>
              <a:ext cx="1753505" cy="118879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lang="en-US" sz="1800">
                  <a:solidFill>
                    <a:schemeClr val="lt1"/>
                  </a:solidFill>
                  <a:latin typeface="Calibri"/>
                  <a:ea typeface="Calibri"/>
                  <a:cs typeface="Calibri"/>
                  <a:sym typeface="Calibri"/>
                </a:rPr>
                <a:t>Convert JSON data into a Pandas dataframe</a:t>
              </a:r>
              <a:endParaRPr sz="1800">
                <a:solidFill>
                  <a:schemeClr val="lt1"/>
                </a:solidFill>
                <a:latin typeface="Calibri"/>
                <a:ea typeface="Calibri"/>
                <a:cs typeface="Calibri"/>
                <a:sym typeface="Calibri"/>
              </a:endParaRPr>
            </a:p>
          </p:txBody>
        </p:sp>
      </p:grpSp>
      <p:grpSp>
        <p:nvGrpSpPr>
          <p:cNvPr id="139" name="Google Shape;139;p21"/>
          <p:cNvGrpSpPr/>
          <p:nvPr/>
        </p:nvGrpSpPr>
        <p:grpSpPr>
          <a:xfrm>
            <a:off x="6099063" y="1833035"/>
            <a:ext cx="5688225" cy="4862971"/>
            <a:chOff x="3063" y="-24459"/>
            <a:chExt cx="5688225" cy="4862971"/>
          </a:xfrm>
        </p:grpSpPr>
        <p:sp>
          <p:nvSpPr>
            <p:cNvPr id="140" name="Google Shape;140;p21"/>
            <p:cNvSpPr/>
            <p:nvPr/>
          </p:nvSpPr>
          <p:spPr>
            <a:xfrm rot="5400000">
              <a:off x="339840" y="1384635"/>
              <a:ext cx="1271150" cy="1447159"/>
            </a:xfrm>
            <a:prstGeom prst="bentUpArrow">
              <a:avLst>
                <a:gd fmla="val 32840" name="adj1"/>
                <a:gd fmla="val 25000" name="adj2"/>
                <a:gd fmla="val 35780" name="adj3"/>
              </a:avLst>
            </a:prstGeom>
            <a:solidFill>
              <a:srgbClr val="BFC8E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3063" y="-24459"/>
              <a:ext cx="2139868" cy="1497838"/>
            </a:xfrm>
            <a:prstGeom prst="roundRect">
              <a:avLst>
                <a:gd fmla="val 1667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txBox="1"/>
            <p:nvPr/>
          </p:nvSpPr>
          <p:spPr>
            <a:xfrm>
              <a:off x="76195" y="48673"/>
              <a:ext cx="1993604" cy="1351574"/>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lt1"/>
                  </a:solidFill>
                  <a:latin typeface="Calibri"/>
                  <a:ea typeface="Calibri"/>
                  <a:cs typeface="Calibri"/>
                  <a:sym typeface="Calibri"/>
                </a:rPr>
                <a:t>Get HTML Response from Wikipedia</a:t>
              </a:r>
              <a:endParaRPr sz="2100">
                <a:solidFill>
                  <a:schemeClr val="lt1"/>
                </a:solidFill>
                <a:latin typeface="Calibri"/>
                <a:ea typeface="Calibri"/>
                <a:cs typeface="Calibri"/>
                <a:sym typeface="Calibri"/>
              </a:endParaRPr>
            </a:p>
          </p:txBody>
        </p:sp>
        <p:sp>
          <p:nvSpPr>
            <p:cNvPr id="143" name="Google Shape;143;p21"/>
            <p:cNvSpPr/>
            <p:nvPr/>
          </p:nvSpPr>
          <p:spPr>
            <a:xfrm>
              <a:off x="2142932" y="118393"/>
              <a:ext cx="1556336" cy="12106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rot="5400000">
              <a:off x="2114019" y="3067203"/>
              <a:ext cx="1271150" cy="1447159"/>
            </a:xfrm>
            <a:prstGeom prst="bentUpArrow">
              <a:avLst>
                <a:gd fmla="val 32840" name="adj1"/>
                <a:gd fmla="val 25000" name="adj2"/>
                <a:gd fmla="val 35780" name="adj3"/>
              </a:avLst>
            </a:prstGeom>
            <a:solidFill>
              <a:srgbClr val="BFC8E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1777242" y="1658107"/>
              <a:ext cx="2139868" cy="1497838"/>
            </a:xfrm>
            <a:prstGeom prst="roundRect">
              <a:avLst>
                <a:gd fmla="val 1667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nvSpPr>
          <p:spPr>
            <a:xfrm>
              <a:off x="1850374" y="1731239"/>
              <a:ext cx="1993604" cy="1351574"/>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lt1"/>
                  </a:solidFill>
                  <a:latin typeface="Calibri"/>
                  <a:ea typeface="Calibri"/>
                  <a:cs typeface="Calibri"/>
                  <a:sym typeface="Calibri"/>
                </a:rPr>
                <a:t>Extract needed data using BeautifulSoup</a:t>
              </a:r>
              <a:endParaRPr sz="2100">
                <a:solidFill>
                  <a:schemeClr val="lt1"/>
                </a:solidFill>
                <a:latin typeface="Calibri"/>
                <a:ea typeface="Calibri"/>
                <a:cs typeface="Calibri"/>
                <a:sym typeface="Calibri"/>
              </a:endParaRPr>
            </a:p>
          </p:txBody>
        </p:sp>
        <p:sp>
          <p:nvSpPr>
            <p:cNvPr id="147" name="Google Shape;147;p21"/>
            <p:cNvSpPr/>
            <p:nvPr/>
          </p:nvSpPr>
          <p:spPr>
            <a:xfrm>
              <a:off x="3917110" y="1800960"/>
              <a:ext cx="1556336" cy="12106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3551420" y="3340674"/>
              <a:ext cx="2139868" cy="1497838"/>
            </a:xfrm>
            <a:prstGeom prst="roundRect">
              <a:avLst>
                <a:gd fmla="val 1667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txBox="1"/>
            <p:nvPr/>
          </p:nvSpPr>
          <p:spPr>
            <a:xfrm>
              <a:off x="3624552" y="3413806"/>
              <a:ext cx="1993604" cy="1351574"/>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lt1"/>
                  </a:solidFill>
                  <a:latin typeface="Calibri"/>
                  <a:ea typeface="Calibri"/>
                  <a:cs typeface="Calibri"/>
                  <a:sym typeface="Calibri"/>
                </a:rPr>
                <a:t>Convert extracted data to Pandas Dataframe</a:t>
              </a:r>
              <a:endParaRPr sz="2100">
                <a:solidFill>
                  <a:schemeClr val="lt1"/>
                </a:solidFill>
                <a:latin typeface="Calibri"/>
                <a:ea typeface="Calibri"/>
                <a:cs typeface="Calibri"/>
                <a:sym typeface="Calibri"/>
              </a:endParaRPr>
            </a:p>
          </p:txBody>
        </p:sp>
      </p:grpSp>
      <p:sp>
        <p:nvSpPr>
          <p:cNvPr id="150" name="Google Shape;150;p21"/>
          <p:cNvSpPr txBox="1"/>
          <p:nvPr/>
        </p:nvSpPr>
        <p:spPr>
          <a:xfrm>
            <a:off x="955040" y="1877814"/>
            <a:ext cx="20116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SpaceX REST API</a:t>
            </a:r>
            <a:endParaRPr sz="1800">
              <a:solidFill>
                <a:schemeClr val="dk1"/>
              </a:solidFill>
              <a:latin typeface="Calibri"/>
              <a:ea typeface="Calibri"/>
              <a:cs typeface="Calibri"/>
              <a:sym typeface="Calibri"/>
            </a:endParaRPr>
          </a:p>
        </p:txBody>
      </p:sp>
      <p:sp>
        <p:nvSpPr>
          <p:cNvPr id="151" name="Google Shape;151;p21"/>
          <p:cNvSpPr txBox="1"/>
          <p:nvPr/>
        </p:nvSpPr>
        <p:spPr>
          <a:xfrm>
            <a:off x="8714772" y="2153920"/>
            <a:ext cx="257083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Web scraping HTML data from Wikipedia page</a:t>
            </a:r>
            <a:endParaRPr sz="1800">
              <a:solidFill>
                <a:schemeClr val="dk1"/>
              </a:solidFill>
              <a:latin typeface="Calibri"/>
              <a:ea typeface="Calibri"/>
              <a:cs typeface="Calibri"/>
              <a:sym typeface="Calibri"/>
            </a:endParaRPr>
          </a:p>
        </p:txBody>
      </p:sp>
      <p:sp>
        <p:nvSpPr>
          <p:cNvPr id="152" name="Google Shape;152;p21"/>
          <p:cNvSpPr txBox="1"/>
          <p:nvPr/>
        </p:nvSpPr>
        <p:spPr>
          <a:xfrm>
            <a:off x="579120" y="1363918"/>
            <a:ext cx="102412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flowcharts below describe how data was collected for the analysis and prediction.</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9" name="Google Shape;159;p22"/>
          <p:cNvSpPr txBox="1"/>
          <p:nvPr>
            <p:ph idx="1" type="body"/>
          </p:nvPr>
        </p:nvSpPr>
        <p:spPr>
          <a:xfrm>
            <a:off x="175577" y="4141076"/>
            <a:ext cx="3103651" cy="163488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GITHUB LINK TO NOTEBOOK</a:t>
            </a:r>
            <a:endParaRPr sz="2200">
              <a:solidFill>
                <a:srgbClr val="292929"/>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800"/>
              <a:buFont typeface="Arial"/>
              <a:buChar char="•"/>
            </a:pPr>
            <a:r>
              <a:rPr lang="en-US" sz="2800" u="sng">
                <a:solidFill>
                  <a:schemeClr val="hlink"/>
                </a:solidFill>
                <a:latin typeface="Calibri"/>
                <a:ea typeface="Calibri"/>
                <a:cs typeface="Calibri"/>
                <a:sym typeface="Calibri"/>
                <a:hlinkClick r:id="rId4"/>
              </a:rPr>
              <a:t>LINK</a:t>
            </a:r>
            <a:endParaRPr sz="2800">
              <a:solidFill>
                <a:schemeClr val="dk1"/>
              </a:solidFill>
              <a:latin typeface="Calibri"/>
              <a:ea typeface="Calibri"/>
              <a:cs typeface="Calibri"/>
              <a:sym typeface="Calibri"/>
            </a:endParaRPr>
          </a:p>
        </p:txBody>
      </p:sp>
      <p:sp>
        <p:nvSpPr>
          <p:cNvPr id="160" name="Google Shape;160;p22"/>
          <p:cNvSpPr txBox="1"/>
          <p:nvPr/>
        </p:nvSpPr>
        <p:spPr>
          <a:xfrm>
            <a:off x="770011" y="32529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grpSp>
        <p:nvGrpSpPr>
          <p:cNvPr id="161" name="Google Shape;161;p22"/>
          <p:cNvGrpSpPr/>
          <p:nvPr/>
        </p:nvGrpSpPr>
        <p:grpSpPr>
          <a:xfrm>
            <a:off x="3110011" y="1463263"/>
            <a:ext cx="8104550" cy="4456359"/>
            <a:chOff x="72522" y="305653"/>
            <a:chExt cx="8104550" cy="4456359"/>
          </a:xfrm>
        </p:grpSpPr>
        <p:sp>
          <p:nvSpPr>
            <p:cNvPr id="162" name="Google Shape;162;p22"/>
            <p:cNvSpPr/>
            <p:nvPr/>
          </p:nvSpPr>
          <p:spPr>
            <a:xfrm>
              <a:off x="72522" y="305653"/>
              <a:ext cx="8103075" cy="1179686"/>
            </a:xfrm>
            <a:prstGeom prst="rightArrow">
              <a:avLst>
                <a:gd fmla="val 50000" name="adj1"/>
                <a:gd fmla="val 5000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txBox="1"/>
            <p:nvPr/>
          </p:nvSpPr>
          <p:spPr>
            <a:xfrm>
              <a:off x="72522" y="600575"/>
              <a:ext cx="7808154" cy="589843"/>
            </a:xfrm>
            <a:prstGeom prst="rect">
              <a:avLst/>
            </a:prstGeom>
            <a:noFill/>
            <a:ln>
              <a:noFill/>
            </a:ln>
          </p:spPr>
          <p:txBody>
            <a:bodyPr anchorCtr="0" anchor="ctr" bIns="187275" lIns="53325" spcFirstLastPara="1" rIns="254000" wrap="square" tIns="53325">
              <a:noAutofit/>
            </a:bodyPr>
            <a:lstStyle/>
            <a:p>
              <a:pPr indent="0" lvl="0" marL="0" marR="0" rtl="0" algn="l">
                <a:lnSpc>
                  <a:spcPct val="90000"/>
                </a:lnSpc>
                <a:spcBef>
                  <a:spcPts val="0"/>
                </a:spcBef>
                <a:spcAft>
                  <a:spcPts val="0"/>
                </a:spcAft>
                <a:buNone/>
              </a:pPr>
              <a:r>
                <a:rPr lang="en-US" sz="1400">
                  <a:solidFill>
                    <a:schemeClr val="lt1"/>
                  </a:solidFill>
                  <a:latin typeface="Arial"/>
                  <a:ea typeface="Arial"/>
                  <a:cs typeface="Arial"/>
                  <a:sym typeface="Arial"/>
                </a:rPr>
                <a:t>Request rocket launch data from SpaceX API.</a:t>
              </a:r>
              <a:endParaRPr sz="1400">
                <a:solidFill>
                  <a:schemeClr val="lt1"/>
                </a:solidFill>
                <a:latin typeface="Arial"/>
                <a:ea typeface="Arial"/>
                <a:cs typeface="Arial"/>
                <a:sym typeface="Arial"/>
              </a:endParaRPr>
            </a:p>
          </p:txBody>
        </p:sp>
        <p:sp>
          <p:nvSpPr>
            <p:cNvPr id="164" name="Google Shape;164;p22"/>
            <p:cNvSpPr/>
            <p:nvPr/>
          </p:nvSpPr>
          <p:spPr>
            <a:xfrm>
              <a:off x="72522" y="1217286"/>
              <a:ext cx="1867759" cy="2182063"/>
            </a:xfrm>
            <a:prstGeom prst="rect">
              <a:avLst/>
            </a:prstGeom>
            <a:solidFill>
              <a:schemeClr val="lt1"/>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txBox="1"/>
            <p:nvPr/>
          </p:nvSpPr>
          <p:spPr>
            <a:xfrm>
              <a:off x="72522" y="1217286"/>
              <a:ext cx="1867759" cy="2182063"/>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None/>
              </a:pPr>
              <a:r>
                <a:rPr lang="en-US" sz="1100">
                  <a:solidFill>
                    <a:schemeClr val="dk1"/>
                  </a:solidFill>
                  <a:latin typeface="Calibri"/>
                  <a:ea typeface="Calibri"/>
                  <a:cs typeface="Calibri"/>
                  <a:sym typeface="Calibri"/>
                </a:rPr>
                <a:t>spacex_url="https://api.spacexdata.com/v4/launches/past"</a:t>
              </a:r>
              <a:endParaRPr sz="1100">
                <a:solidFill>
                  <a:schemeClr val="dk1"/>
                </a:solidFill>
                <a:latin typeface="Calibri"/>
                <a:ea typeface="Calibri"/>
                <a:cs typeface="Calibri"/>
                <a:sym typeface="Calibri"/>
              </a:endParaRPr>
            </a:p>
            <a:p>
              <a:pPr indent="0" lvl="0" marL="0" marR="0" rtl="0" algn="l">
                <a:lnSpc>
                  <a:spcPct val="90000"/>
                </a:lnSpc>
                <a:spcBef>
                  <a:spcPts val="385"/>
                </a:spcBef>
                <a:spcAft>
                  <a:spcPts val="0"/>
                </a:spcAft>
                <a:buNone/>
              </a:pPr>
              <a:r>
                <a:rPr lang="en-US" sz="1100">
                  <a:solidFill>
                    <a:schemeClr val="dk1"/>
                  </a:solidFill>
                  <a:latin typeface="Calibri"/>
                  <a:ea typeface="Calibri"/>
                  <a:cs typeface="Calibri"/>
                  <a:sym typeface="Calibri"/>
                </a:rPr>
                <a:t>response=requests.get(spacex_url)</a:t>
              </a:r>
              <a:endParaRPr sz="1100">
                <a:solidFill>
                  <a:schemeClr val="dk1"/>
                </a:solidFill>
                <a:latin typeface="Calibri"/>
                <a:ea typeface="Calibri"/>
                <a:cs typeface="Calibri"/>
                <a:sym typeface="Calibri"/>
              </a:endParaRPr>
            </a:p>
          </p:txBody>
        </p:sp>
        <p:sp>
          <p:nvSpPr>
            <p:cNvPr id="166" name="Google Shape;166;p22"/>
            <p:cNvSpPr/>
            <p:nvPr/>
          </p:nvSpPr>
          <p:spPr>
            <a:xfrm>
              <a:off x="1940281" y="698743"/>
              <a:ext cx="6235316" cy="1179686"/>
            </a:xfrm>
            <a:prstGeom prst="rightArrow">
              <a:avLst>
                <a:gd fmla="val 50000" name="adj1"/>
                <a:gd fmla="val 5000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txBox="1"/>
            <p:nvPr/>
          </p:nvSpPr>
          <p:spPr>
            <a:xfrm>
              <a:off x="1940281" y="993665"/>
              <a:ext cx="5940395" cy="589843"/>
            </a:xfrm>
            <a:prstGeom prst="rect">
              <a:avLst/>
            </a:prstGeom>
            <a:noFill/>
            <a:ln>
              <a:noFill/>
            </a:ln>
          </p:spPr>
          <p:txBody>
            <a:bodyPr anchorCtr="0" anchor="ctr" bIns="187275" lIns="53325" spcFirstLastPara="1" rIns="254000" wrap="square" tIns="53325">
              <a:noAutofit/>
            </a:bodyPr>
            <a:lstStyle/>
            <a:p>
              <a:pPr indent="0" lvl="0" marL="0" marR="0" rtl="0" algn="l">
                <a:lnSpc>
                  <a:spcPct val="90000"/>
                </a:lnSpc>
                <a:spcBef>
                  <a:spcPts val="0"/>
                </a:spcBef>
                <a:spcAft>
                  <a:spcPts val="0"/>
                </a:spcAft>
                <a:buNone/>
              </a:pPr>
              <a:r>
                <a:rPr lang="en-US" sz="1400">
                  <a:solidFill>
                    <a:schemeClr val="lt1"/>
                  </a:solidFill>
                  <a:latin typeface="Arial"/>
                  <a:ea typeface="Arial"/>
                  <a:cs typeface="Arial"/>
                  <a:sym typeface="Arial"/>
                </a:rPr>
                <a:t>Decode data as  JSON file then turn into Pandas DataFrame</a:t>
              </a:r>
              <a:endParaRPr sz="1400">
                <a:solidFill>
                  <a:schemeClr val="lt1"/>
                </a:solidFill>
                <a:latin typeface="Arial"/>
                <a:ea typeface="Arial"/>
                <a:cs typeface="Arial"/>
                <a:sym typeface="Arial"/>
              </a:endParaRPr>
            </a:p>
          </p:txBody>
        </p:sp>
        <p:sp>
          <p:nvSpPr>
            <p:cNvPr id="168" name="Google Shape;168;p22"/>
            <p:cNvSpPr/>
            <p:nvPr/>
          </p:nvSpPr>
          <p:spPr>
            <a:xfrm>
              <a:off x="1940281" y="1610375"/>
              <a:ext cx="1867759" cy="2126445"/>
            </a:xfrm>
            <a:prstGeom prst="rect">
              <a:avLst/>
            </a:prstGeom>
            <a:solidFill>
              <a:schemeClr val="lt1"/>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txBox="1"/>
            <p:nvPr/>
          </p:nvSpPr>
          <p:spPr>
            <a:xfrm>
              <a:off x="1940281" y="1610375"/>
              <a:ext cx="1867759" cy="2126445"/>
            </a:xfrm>
            <a:prstGeom prst="rect">
              <a:avLst/>
            </a:prstGeom>
            <a:noFill/>
            <a:ln>
              <a:noFill/>
            </a:ln>
          </p:spPr>
          <p:txBody>
            <a:bodyPr anchorCtr="0" anchor="t" bIns="30475" lIns="30475" spcFirstLastPara="1" rIns="30475" wrap="square" tIns="30475">
              <a:noAutofit/>
            </a:bodyPr>
            <a:lstStyle/>
            <a:p>
              <a:pPr indent="0" lvl="0" marL="0" marR="0" rtl="0" algn="l">
                <a:lnSpc>
                  <a:spcPct val="90000"/>
                </a:lnSpc>
                <a:spcBef>
                  <a:spcPts val="0"/>
                </a:spcBef>
                <a:spcAft>
                  <a:spcPts val="0"/>
                </a:spcAft>
                <a:buNone/>
              </a:pPr>
              <a:r>
                <a:rPr lang="en-US" sz="800">
                  <a:solidFill>
                    <a:schemeClr val="dk1"/>
                  </a:solidFill>
                  <a:latin typeface="Calibri"/>
                  <a:ea typeface="Calibri"/>
                  <a:cs typeface="Calibri"/>
                  <a:sym typeface="Calibri"/>
                </a:rPr>
                <a:t>data=pd.json_normalize(response.json())</a:t>
              </a:r>
              <a:endParaRPr sz="800">
                <a:solidFill>
                  <a:schemeClr val="dk1"/>
                </a:solidFill>
                <a:latin typeface="Calibri"/>
                <a:ea typeface="Calibri"/>
                <a:cs typeface="Calibri"/>
                <a:sym typeface="Calibri"/>
              </a:endParaRPr>
            </a:p>
            <a:p>
              <a:pPr indent="0" lvl="0" marL="0" marR="0" rtl="0" algn="l">
                <a:lnSpc>
                  <a:spcPct val="90000"/>
                </a:lnSpc>
                <a:spcBef>
                  <a:spcPts val="280"/>
                </a:spcBef>
                <a:spcAft>
                  <a:spcPts val="0"/>
                </a:spcAft>
                <a:buNone/>
              </a:pPr>
              <a:r>
                <a:t/>
              </a:r>
              <a:endParaRPr sz="800">
                <a:solidFill>
                  <a:schemeClr val="dk1"/>
                </a:solidFill>
                <a:latin typeface="Calibri"/>
                <a:ea typeface="Calibri"/>
                <a:cs typeface="Calibri"/>
                <a:sym typeface="Calibri"/>
              </a:endParaRPr>
            </a:p>
          </p:txBody>
        </p:sp>
        <p:sp>
          <p:nvSpPr>
            <p:cNvPr id="170" name="Google Shape;170;p22"/>
            <p:cNvSpPr/>
            <p:nvPr/>
          </p:nvSpPr>
          <p:spPr>
            <a:xfrm>
              <a:off x="3808040" y="1091832"/>
              <a:ext cx="4367557" cy="1179686"/>
            </a:xfrm>
            <a:prstGeom prst="rightArrow">
              <a:avLst>
                <a:gd fmla="val 50000" name="adj1"/>
                <a:gd fmla="val 5000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txBox="1"/>
            <p:nvPr/>
          </p:nvSpPr>
          <p:spPr>
            <a:xfrm>
              <a:off x="3808040" y="1386754"/>
              <a:ext cx="4072636" cy="589843"/>
            </a:xfrm>
            <a:prstGeom prst="rect">
              <a:avLst/>
            </a:prstGeom>
            <a:noFill/>
            <a:ln>
              <a:noFill/>
            </a:ln>
          </p:spPr>
          <p:txBody>
            <a:bodyPr anchorCtr="0" anchor="ctr" bIns="187275" lIns="53325" spcFirstLastPara="1" rIns="254000" wrap="square" tIns="53325">
              <a:noAutofit/>
            </a:bodyPr>
            <a:lstStyle/>
            <a:p>
              <a:pPr indent="0" lvl="0" marL="0" marR="0" rtl="0" algn="l">
                <a:lnSpc>
                  <a:spcPct val="90000"/>
                </a:lnSpc>
                <a:spcBef>
                  <a:spcPts val="0"/>
                </a:spcBef>
                <a:spcAft>
                  <a:spcPts val="0"/>
                </a:spcAft>
                <a:buNone/>
              </a:pPr>
              <a:r>
                <a:rPr lang="en-US" sz="1400">
                  <a:solidFill>
                    <a:schemeClr val="lt1"/>
                  </a:solidFill>
                  <a:latin typeface="Arial"/>
                  <a:ea typeface="Arial"/>
                  <a:cs typeface="Arial"/>
                  <a:sym typeface="Arial"/>
                </a:rPr>
                <a:t>Get needed column data from each API Endpoint</a:t>
              </a:r>
              <a:endParaRPr sz="1400">
                <a:solidFill>
                  <a:schemeClr val="lt1"/>
                </a:solidFill>
                <a:latin typeface="Arial"/>
                <a:ea typeface="Arial"/>
                <a:cs typeface="Arial"/>
                <a:sym typeface="Arial"/>
              </a:endParaRPr>
            </a:p>
          </p:txBody>
        </p:sp>
        <p:sp>
          <p:nvSpPr>
            <p:cNvPr id="172" name="Google Shape;172;p22"/>
            <p:cNvSpPr/>
            <p:nvPr/>
          </p:nvSpPr>
          <p:spPr>
            <a:xfrm>
              <a:off x="3809516" y="1856123"/>
              <a:ext cx="1867759" cy="2762227"/>
            </a:xfrm>
            <a:prstGeom prst="rect">
              <a:avLst/>
            </a:prstGeom>
            <a:solidFill>
              <a:schemeClr val="lt1"/>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txBox="1"/>
            <p:nvPr/>
          </p:nvSpPr>
          <p:spPr>
            <a:xfrm>
              <a:off x="3809516" y="1856123"/>
              <a:ext cx="1867759" cy="2762227"/>
            </a:xfrm>
            <a:prstGeom prst="rect">
              <a:avLst/>
            </a:prstGeom>
            <a:noFill/>
            <a:ln>
              <a:noFill/>
            </a:ln>
          </p:spPr>
          <p:txBody>
            <a:bodyPr anchorCtr="0" anchor="t" bIns="38100" lIns="38100" spcFirstLastPara="1" rIns="38100" wrap="square" tIns="38100">
              <a:noAutofit/>
            </a:bodyPr>
            <a:lstStyle/>
            <a:p>
              <a:pPr indent="0" lvl="0" marL="0" marR="0" rtl="0" algn="l">
                <a:lnSpc>
                  <a:spcPct val="90000"/>
                </a:lnSpc>
                <a:spcBef>
                  <a:spcPts val="0"/>
                </a:spcBef>
                <a:spcAft>
                  <a:spcPts val="0"/>
                </a:spcAft>
                <a:buNone/>
              </a:pPr>
              <a:r>
                <a:rPr b="1" lang="en-US" sz="1000">
                  <a:solidFill>
                    <a:schemeClr val="dk1"/>
                  </a:solidFill>
                  <a:latin typeface="Calibri"/>
                  <a:ea typeface="Calibri"/>
                  <a:cs typeface="Calibri"/>
                  <a:sym typeface="Calibri"/>
                </a:rPr>
                <a:t>def </a:t>
              </a:r>
              <a:r>
                <a:rPr lang="en-US" sz="1000">
                  <a:solidFill>
                    <a:schemeClr val="dk1"/>
                  </a:solidFill>
                  <a:latin typeface="Calibri"/>
                  <a:ea typeface="Calibri"/>
                  <a:cs typeface="Calibri"/>
                  <a:sym typeface="Calibri"/>
                </a:rPr>
                <a:t>getcolumnName(data):  </a:t>
              </a:r>
              <a:r>
                <a:rPr b="1" lang="en-US" sz="1000">
                  <a:solidFill>
                    <a:schemeClr val="dk1"/>
                  </a:solidFill>
                  <a:latin typeface="Calibri"/>
                  <a:ea typeface="Calibri"/>
                  <a:cs typeface="Calibri"/>
                  <a:sym typeface="Calibri"/>
                </a:rPr>
                <a:t>for </a:t>
              </a:r>
              <a:r>
                <a:rPr lang="en-US" sz="1000">
                  <a:solidFill>
                    <a:schemeClr val="dk1"/>
                  </a:solidFill>
                  <a:latin typeface="Calibri"/>
                  <a:ea typeface="Calibri"/>
                  <a:cs typeface="Calibri"/>
                  <a:sym typeface="Calibri"/>
                </a:rPr>
                <a:t>x </a:t>
              </a:r>
              <a:r>
                <a:rPr b="1" lang="en-US" sz="1000">
                  <a:solidFill>
                    <a:schemeClr val="dk1"/>
                  </a:solidFill>
                  <a:latin typeface="Calibri"/>
                  <a:ea typeface="Calibri"/>
                  <a:cs typeface="Calibri"/>
                  <a:sym typeface="Calibri"/>
                </a:rPr>
                <a:t>in </a:t>
              </a:r>
              <a:r>
                <a:rPr lang="en-US" sz="1000">
                  <a:solidFill>
                    <a:schemeClr val="dk1"/>
                  </a:solidFill>
                  <a:latin typeface="Calibri"/>
                  <a:ea typeface="Calibri"/>
                  <a:cs typeface="Calibri"/>
                  <a:sym typeface="Calibri"/>
                </a:rPr>
                <a:t>data['rocket']:  response=requests.get("https://api.spacexdata.com/v4/endpoint/"+ str(x)).json()BoosterVersion.append(response['name'])</a:t>
              </a:r>
              <a:endParaRPr sz="1000">
                <a:solidFill>
                  <a:schemeClr val="dk1"/>
                </a:solidFill>
                <a:latin typeface="Calibri"/>
                <a:ea typeface="Calibri"/>
                <a:cs typeface="Calibri"/>
                <a:sym typeface="Calibri"/>
              </a:endParaRPr>
            </a:p>
            <a:p>
              <a:pPr indent="0" lvl="0" marL="0" marR="0" rtl="0" algn="l">
                <a:lnSpc>
                  <a:spcPct val="90000"/>
                </a:lnSpc>
                <a:spcBef>
                  <a:spcPts val="35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90000"/>
                </a:lnSpc>
                <a:spcBef>
                  <a:spcPts val="350"/>
                </a:spcBef>
                <a:spcAft>
                  <a:spcPts val="0"/>
                </a:spcAft>
                <a:buNone/>
              </a:pPr>
              <a:r>
                <a:rPr lang="en-US" sz="1000">
                  <a:solidFill>
                    <a:schemeClr val="dk1"/>
                  </a:solidFill>
                  <a:latin typeface="Calibri"/>
                  <a:ea typeface="Calibri"/>
                  <a:cs typeface="Calibri"/>
                  <a:sym typeface="Calibri"/>
                </a:rPr>
                <a:t>getcolumnName(data)</a:t>
              </a:r>
              <a:endParaRPr sz="1000">
                <a:solidFill>
                  <a:schemeClr val="dk1"/>
                </a:solidFill>
                <a:latin typeface="Calibri"/>
                <a:ea typeface="Calibri"/>
                <a:cs typeface="Calibri"/>
                <a:sym typeface="Calibri"/>
              </a:endParaRPr>
            </a:p>
            <a:p>
              <a:pPr indent="0" lvl="0" marL="0" marR="0" rtl="0" algn="l">
                <a:lnSpc>
                  <a:spcPct val="90000"/>
                </a:lnSpc>
                <a:spcBef>
                  <a:spcPts val="350"/>
                </a:spcBef>
                <a:spcAft>
                  <a:spcPts val="0"/>
                </a:spcAft>
                <a:buNone/>
              </a:pPr>
              <a:r>
                <a:rPr lang="en-US" sz="1000">
                  <a:solidFill>
                    <a:schemeClr val="dk1"/>
                  </a:solidFill>
                  <a:latin typeface="Calibri"/>
                  <a:ea typeface="Calibri"/>
                  <a:cs typeface="Calibri"/>
                  <a:sym typeface="Calibri"/>
                </a:rPr>
                <a:t>Where:</a:t>
              </a:r>
              <a:endParaRPr sz="1000">
                <a:solidFill>
                  <a:schemeClr val="dk1"/>
                </a:solidFill>
                <a:latin typeface="Calibri"/>
                <a:ea typeface="Calibri"/>
                <a:cs typeface="Calibri"/>
                <a:sym typeface="Calibri"/>
              </a:endParaRPr>
            </a:p>
            <a:p>
              <a:pPr indent="-63500" lvl="1" marL="57150" marR="0" rtl="0" algn="l">
                <a:lnSpc>
                  <a:spcPct val="90000"/>
                </a:lnSpc>
                <a:spcBef>
                  <a:spcPts val="350"/>
                </a:spcBef>
                <a:spcAft>
                  <a:spcPts val="0"/>
                </a:spcAft>
                <a:buClr>
                  <a:schemeClr val="dk1"/>
                </a:buClr>
                <a:buSzPts val="1000"/>
                <a:buFont typeface="Calibri"/>
                <a:buChar char="•"/>
              </a:pPr>
              <a:r>
                <a:rPr b="0" i="0" lang="en-US" sz="1000" u="none" cap="none" strike="noStrike">
                  <a:solidFill>
                    <a:schemeClr val="dk1"/>
                  </a:solidFill>
                  <a:latin typeface="Calibri"/>
                  <a:ea typeface="Calibri"/>
                  <a:cs typeface="Calibri"/>
                  <a:sym typeface="Calibri"/>
                </a:rPr>
                <a:t>    columnName includes: LaunchSite, payloadData, coreData etc.</a:t>
              </a:r>
              <a:endParaRPr b="0" i="0" sz="1000" u="none" cap="none" strike="noStrike">
                <a:solidFill>
                  <a:schemeClr val="dk1"/>
                </a:solidFill>
                <a:latin typeface="Calibri"/>
                <a:ea typeface="Calibri"/>
                <a:cs typeface="Calibri"/>
                <a:sym typeface="Calibri"/>
              </a:endParaRPr>
            </a:p>
            <a:p>
              <a:pPr indent="-63500" lvl="1" marL="57150" marR="0" rtl="0" algn="l">
                <a:lnSpc>
                  <a:spcPct val="90000"/>
                </a:lnSpc>
                <a:spcBef>
                  <a:spcPts val="150"/>
                </a:spcBef>
                <a:spcAft>
                  <a:spcPts val="0"/>
                </a:spcAft>
                <a:buClr>
                  <a:schemeClr val="dk1"/>
                </a:buClr>
                <a:buSzPts val="1000"/>
                <a:buFont typeface="Calibri"/>
                <a:buChar char="•"/>
              </a:pPr>
              <a:r>
                <a:rPr b="0" i="0" lang="en-US" sz="1000" u="none" cap="none" strike="noStrike">
                  <a:solidFill>
                    <a:schemeClr val="dk1"/>
                  </a:solidFill>
                  <a:latin typeface="Calibri"/>
                  <a:ea typeface="Calibri"/>
                  <a:cs typeface="Calibri"/>
                  <a:sym typeface="Calibri"/>
                </a:rPr>
                <a:t>    Endpoint includes: launchpads, cores, launch_site,  etc.</a:t>
              </a:r>
              <a:endParaRPr b="0" i="0" sz="1000" u="none" cap="none" strike="noStrike">
                <a:solidFill>
                  <a:schemeClr val="dk1"/>
                </a:solidFill>
                <a:latin typeface="Calibri"/>
                <a:ea typeface="Calibri"/>
                <a:cs typeface="Calibri"/>
                <a:sym typeface="Calibri"/>
              </a:endParaRPr>
            </a:p>
          </p:txBody>
        </p:sp>
        <p:sp>
          <p:nvSpPr>
            <p:cNvPr id="174" name="Google Shape;174;p22"/>
            <p:cNvSpPr/>
            <p:nvPr/>
          </p:nvSpPr>
          <p:spPr>
            <a:xfrm>
              <a:off x="5677274" y="1681551"/>
              <a:ext cx="2499798" cy="1179686"/>
            </a:xfrm>
            <a:prstGeom prst="rightArrow">
              <a:avLst>
                <a:gd fmla="val 50000" name="adj1"/>
                <a:gd fmla="val 5000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nvSpPr>
          <p:spPr>
            <a:xfrm>
              <a:off x="5677274" y="1976473"/>
              <a:ext cx="2204877" cy="589843"/>
            </a:xfrm>
            <a:prstGeom prst="rect">
              <a:avLst/>
            </a:prstGeom>
            <a:noFill/>
            <a:ln>
              <a:noFill/>
            </a:ln>
          </p:spPr>
          <p:txBody>
            <a:bodyPr anchorCtr="0" anchor="ctr" bIns="187275" lIns="53325" spcFirstLastPara="1" rIns="254000" wrap="square" tIns="53325">
              <a:noAutofit/>
            </a:bodyPr>
            <a:lstStyle/>
            <a:p>
              <a:pPr indent="0" lvl="0" marL="0" marR="0" rtl="0" algn="l">
                <a:lnSpc>
                  <a:spcPct val="90000"/>
                </a:lnSpc>
                <a:spcBef>
                  <a:spcPts val="0"/>
                </a:spcBef>
                <a:spcAft>
                  <a:spcPts val="0"/>
                </a:spcAft>
                <a:buNone/>
              </a:pPr>
              <a:r>
                <a:rPr lang="en-US" sz="1400">
                  <a:solidFill>
                    <a:schemeClr val="lt1"/>
                  </a:solidFill>
                  <a:latin typeface="Arial"/>
                  <a:ea typeface="Arial"/>
                  <a:cs typeface="Arial"/>
                  <a:sym typeface="Arial"/>
                </a:rPr>
                <a:t>Construct dataset using data obtained.</a:t>
              </a:r>
              <a:endParaRPr sz="1400">
                <a:solidFill>
                  <a:schemeClr val="lt1"/>
                </a:solidFill>
                <a:latin typeface="Arial"/>
                <a:ea typeface="Arial"/>
                <a:cs typeface="Arial"/>
                <a:sym typeface="Arial"/>
              </a:endParaRPr>
            </a:p>
          </p:txBody>
        </p:sp>
        <p:sp>
          <p:nvSpPr>
            <p:cNvPr id="176" name="Google Shape;176;p22"/>
            <p:cNvSpPr/>
            <p:nvPr/>
          </p:nvSpPr>
          <p:spPr>
            <a:xfrm>
              <a:off x="5677288" y="2596258"/>
              <a:ext cx="1884775" cy="2165754"/>
            </a:xfrm>
            <a:prstGeom prst="rect">
              <a:avLst/>
            </a:prstGeom>
            <a:solidFill>
              <a:schemeClr val="lt1"/>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nvSpPr>
          <p:spPr>
            <a:xfrm>
              <a:off x="5677288" y="2596258"/>
              <a:ext cx="1884775" cy="2165754"/>
            </a:xfrm>
            <a:prstGeom prst="rect">
              <a:avLst/>
            </a:prstGeom>
            <a:noFill/>
            <a:ln>
              <a:noFill/>
            </a:ln>
          </p:spPr>
          <p:txBody>
            <a:bodyPr anchorCtr="0" anchor="t" bIns="34275" lIns="34275" spcFirstLastPara="1" rIns="34275" wrap="square" tIns="34275">
              <a:noAutofit/>
            </a:bodyPr>
            <a:lstStyle/>
            <a:p>
              <a:pPr indent="0" lvl="0" marL="0" marR="0" rtl="0" algn="l">
                <a:lnSpc>
                  <a:spcPct val="90000"/>
                </a:lnSpc>
                <a:spcBef>
                  <a:spcPts val="0"/>
                </a:spcBef>
                <a:spcAft>
                  <a:spcPts val="0"/>
                </a:spcAft>
                <a:buNone/>
              </a:pPr>
              <a:r>
                <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rPr lang="en-US" sz="900">
                  <a:solidFill>
                    <a:schemeClr val="dk1"/>
                  </a:solidFill>
                  <a:latin typeface="Calibri"/>
                  <a:ea typeface="Calibri"/>
                  <a:cs typeface="Calibri"/>
                  <a:sym typeface="Calibri"/>
                </a:rPr>
                <a:t>launch_df=pd.DataFrame.from_dict(launch_dict)</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rPr lang="en-US" sz="900">
                  <a:solidFill>
                    <a:schemeClr val="dk1"/>
                  </a:solidFill>
                  <a:latin typeface="Calibri"/>
                  <a:ea typeface="Calibri"/>
                  <a:cs typeface="Calibri"/>
                  <a:sym typeface="Calibri"/>
                </a:rPr>
                <a:t>data_falcon9=launch_df.loc[launch_df['BoosterVersion']!='Falcon 1']</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rPr lang="en-US" sz="900">
                  <a:solidFill>
                    <a:schemeClr val="dk1"/>
                  </a:solidFill>
                  <a:latin typeface="Calibri"/>
                  <a:ea typeface="Calibri"/>
                  <a:cs typeface="Calibri"/>
                  <a:sym typeface="Calibri"/>
                </a:rPr>
                <a:t>meanPayload=data_falcon9['PayloadMass'].mean()</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rPr i="1" lang="en-US" sz="900">
                  <a:solidFill>
                    <a:schemeClr val="dk1"/>
                  </a:solidFill>
                  <a:latin typeface="Calibri"/>
                  <a:ea typeface="Calibri"/>
                  <a:cs typeface="Calibri"/>
                  <a:sym typeface="Calibri"/>
                </a:rPr>
                <a:t>data_falcon9['PayloadMass'].replace(np.NaN, meanPayload,inplace=True)</a:t>
              </a:r>
              <a:endParaRPr sz="900">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 name="Google Shape;184;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85" name="Google Shape;185;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grpSp>
        <p:nvGrpSpPr>
          <p:cNvPr id="186" name="Google Shape;186;p23"/>
          <p:cNvGrpSpPr/>
          <p:nvPr/>
        </p:nvGrpSpPr>
        <p:grpSpPr>
          <a:xfrm>
            <a:off x="4027912" y="1614508"/>
            <a:ext cx="7558948" cy="4540907"/>
            <a:chOff x="-7129" y="563835"/>
            <a:chExt cx="7558948" cy="4540907"/>
          </a:xfrm>
        </p:grpSpPr>
        <p:sp>
          <p:nvSpPr>
            <p:cNvPr id="187" name="Google Shape;187;p23"/>
            <p:cNvSpPr/>
            <p:nvPr/>
          </p:nvSpPr>
          <p:spPr>
            <a:xfrm>
              <a:off x="-7129" y="563835"/>
              <a:ext cx="7508263" cy="1093489"/>
            </a:xfrm>
            <a:prstGeom prst="rightArrow">
              <a:avLst>
                <a:gd fmla="val 50000" name="adj1"/>
                <a:gd fmla="val 5000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txBox="1"/>
            <p:nvPr/>
          </p:nvSpPr>
          <p:spPr>
            <a:xfrm>
              <a:off x="-7129" y="837207"/>
              <a:ext cx="7234891" cy="546745"/>
            </a:xfrm>
            <a:prstGeom prst="rect">
              <a:avLst/>
            </a:prstGeom>
            <a:noFill/>
            <a:ln>
              <a:noFill/>
            </a:ln>
          </p:spPr>
          <p:txBody>
            <a:bodyPr anchorCtr="0" anchor="ctr" bIns="173575" lIns="53325" spcFirstLastPara="1" rIns="254000" wrap="square" tIns="53325">
              <a:noAutofit/>
            </a:bodyPr>
            <a:lstStyle/>
            <a:p>
              <a:pPr indent="0" lvl="0" marL="0" marR="0" rtl="0" algn="l">
                <a:lnSpc>
                  <a:spcPct val="90000"/>
                </a:lnSpc>
                <a:spcBef>
                  <a:spcPts val="0"/>
                </a:spcBef>
                <a:spcAft>
                  <a:spcPts val="0"/>
                </a:spcAft>
                <a:buNone/>
              </a:pPr>
              <a:r>
                <a:rPr lang="en-US" sz="1400">
                  <a:solidFill>
                    <a:schemeClr val="lt1"/>
                  </a:solidFill>
                  <a:latin typeface="Arial"/>
                  <a:ea typeface="Arial"/>
                  <a:cs typeface="Arial"/>
                  <a:sym typeface="Arial"/>
                </a:rPr>
                <a:t>Request Falcon9 Launch Wikpedia page</a:t>
              </a:r>
              <a:endParaRPr sz="1400">
                <a:solidFill>
                  <a:schemeClr val="lt1"/>
                </a:solidFill>
                <a:latin typeface="Arial"/>
                <a:ea typeface="Arial"/>
                <a:cs typeface="Arial"/>
                <a:sym typeface="Arial"/>
              </a:endParaRPr>
            </a:p>
          </p:txBody>
        </p:sp>
        <p:sp>
          <p:nvSpPr>
            <p:cNvPr id="189" name="Google Shape;189;p23"/>
            <p:cNvSpPr/>
            <p:nvPr/>
          </p:nvSpPr>
          <p:spPr>
            <a:xfrm>
              <a:off x="-7" y="1376529"/>
              <a:ext cx="2312545" cy="2106462"/>
            </a:xfrm>
            <a:prstGeom prst="rect">
              <a:avLst/>
            </a:prstGeom>
            <a:solidFill>
              <a:schemeClr val="lt1"/>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txBox="1"/>
            <p:nvPr/>
          </p:nvSpPr>
          <p:spPr>
            <a:xfrm>
              <a:off x="-7" y="1376529"/>
              <a:ext cx="2312545" cy="2106462"/>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None/>
              </a:pPr>
              <a:r>
                <a:rPr lang="en-US" sz="1100">
                  <a:solidFill>
                    <a:schemeClr val="dk1"/>
                  </a:solidFill>
                  <a:latin typeface="Calibri"/>
                  <a:ea typeface="Calibri"/>
                  <a:cs typeface="Calibri"/>
                  <a:sym typeface="Calibri"/>
                </a:rPr>
                <a:t>static_url = "https://en.wikipedia.org/w/index.php?title=List_of_Falcon_9_and_Falcon_Heavy_launches&amp;oldid=1027686922"</a:t>
              </a:r>
              <a:endParaRPr sz="1100">
                <a:solidFill>
                  <a:schemeClr val="dk1"/>
                </a:solidFill>
                <a:latin typeface="Calibri"/>
                <a:ea typeface="Calibri"/>
                <a:cs typeface="Calibri"/>
                <a:sym typeface="Calibri"/>
              </a:endParaRPr>
            </a:p>
            <a:p>
              <a:pPr indent="0" lvl="0" marL="0" marR="0" rtl="0" algn="l">
                <a:lnSpc>
                  <a:spcPct val="90000"/>
                </a:lnSpc>
                <a:spcBef>
                  <a:spcPts val="385"/>
                </a:spcBef>
                <a:spcAft>
                  <a:spcPts val="0"/>
                </a:spcAft>
                <a:buNone/>
              </a:pPr>
              <a:r>
                <a:rPr lang="en-US" sz="1100">
                  <a:solidFill>
                    <a:schemeClr val="dk1"/>
                  </a:solidFill>
                  <a:latin typeface="Calibri"/>
                  <a:ea typeface="Calibri"/>
                  <a:cs typeface="Calibri"/>
                  <a:sym typeface="Calibri"/>
                </a:rPr>
                <a:t>response = requests.get(static_url)</a:t>
              </a:r>
              <a:endParaRPr sz="1100">
                <a:solidFill>
                  <a:schemeClr val="dk1"/>
                </a:solidFill>
                <a:latin typeface="Calibri"/>
                <a:ea typeface="Calibri"/>
                <a:cs typeface="Calibri"/>
                <a:sym typeface="Calibri"/>
              </a:endParaRPr>
            </a:p>
            <a:p>
              <a:pPr indent="0" lvl="0" marL="0" marR="0" rtl="0" algn="l">
                <a:lnSpc>
                  <a:spcPct val="90000"/>
                </a:lnSpc>
                <a:spcBef>
                  <a:spcPts val="385"/>
                </a:spcBef>
                <a:spcAft>
                  <a:spcPts val="0"/>
                </a:spcAft>
                <a:buNone/>
              </a:pPr>
              <a:r>
                <a:rPr lang="en-US" sz="1100">
                  <a:solidFill>
                    <a:schemeClr val="dk1"/>
                  </a:solidFill>
                  <a:latin typeface="Calibri"/>
                  <a:ea typeface="Calibri"/>
                  <a:cs typeface="Calibri"/>
                  <a:sym typeface="Calibri"/>
                </a:rPr>
                <a:t>BE4U = BeautifulSoup(response.text)</a:t>
              </a:r>
              <a:endParaRPr sz="1100">
                <a:solidFill>
                  <a:schemeClr val="dk1"/>
                </a:solidFill>
                <a:latin typeface="Calibri"/>
                <a:ea typeface="Calibri"/>
                <a:cs typeface="Calibri"/>
                <a:sym typeface="Calibri"/>
              </a:endParaRPr>
            </a:p>
          </p:txBody>
        </p:sp>
        <p:sp>
          <p:nvSpPr>
            <p:cNvPr id="191" name="Google Shape;191;p23"/>
            <p:cNvSpPr/>
            <p:nvPr/>
          </p:nvSpPr>
          <p:spPr>
            <a:xfrm>
              <a:off x="2305415" y="928332"/>
              <a:ext cx="5195718" cy="1093489"/>
            </a:xfrm>
            <a:prstGeom prst="rightArrow">
              <a:avLst>
                <a:gd fmla="val 50000" name="adj1"/>
                <a:gd fmla="val 5000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txBox="1"/>
            <p:nvPr/>
          </p:nvSpPr>
          <p:spPr>
            <a:xfrm>
              <a:off x="2305415" y="1201704"/>
              <a:ext cx="4922346" cy="546745"/>
            </a:xfrm>
            <a:prstGeom prst="rect">
              <a:avLst/>
            </a:prstGeom>
            <a:noFill/>
            <a:ln>
              <a:noFill/>
            </a:ln>
          </p:spPr>
          <p:txBody>
            <a:bodyPr anchorCtr="0" anchor="ctr" bIns="173575" lIns="34275" spcFirstLastPara="1" rIns="254000" wrap="square" tIns="34275">
              <a:noAutofit/>
            </a:bodyPr>
            <a:lstStyle/>
            <a:p>
              <a:pPr indent="0" lvl="0" marL="0" marR="0" rtl="0" algn="l">
                <a:lnSpc>
                  <a:spcPct val="90000"/>
                </a:lnSpc>
                <a:spcBef>
                  <a:spcPts val="0"/>
                </a:spcBef>
                <a:spcAft>
                  <a:spcPts val="0"/>
                </a:spcAft>
                <a:buNone/>
              </a:pPr>
              <a:r>
                <a:t/>
              </a:r>
              <a:endParaRPr sz="900">
                <a:solidFill>
                  <a:schemeClr val="lt1"/>
                </a:solidFill>
                <a:latin typeface="Calibri"/>
                <a:ea typeface="Calibri"/>
                <a:cs typeface="Calibri"/>
                <a:sym typeface="Calibri"/>
              </a:endParaRPr>
            </a:p>
            <a:p>
              <a:pPr indent="0" lvl="0" marL="0" marR="0" rtl="0" algn="l">
                <a:lnSpc>
                  <a:spcPct val="90000"/>
                </a:lnSpc>
                <a:spcBef>
                  <a:spcPts val="315"/>
                </a:spcBef>
                <a:spcAft>
                  <a:spcPts val="0"/>
                </a:spcAft>
                <a:buNone/>
              </a:pPr>
              <a:r>
                <a:rPr lang="en-US" sz="1400">
                  <a:solidFill>
                    <a:schemeClr val="lt1"/>
                  </a:solidFill>
                  <a:latin typeface="Arial"/>
                  <a:ea typeface="Arial"/>
                  <a:cs typeface="Arial"/>
                  <a:sym typeface="Arial"/>
                </a:rPr>
                <a:t>Extract all tables and  column  names from HTML Table  using BeautifulSoup Library</a:t>
              </a:r>
              <a:endParaRPr sz="1400">
                <a:solidFill>
                  <a:schemeClr val="lt1"/>
                </a:solidFill>
                <a:latin typeface="Arial"/>
                <a:ea typeface="Arial"/>
                <a:cs typeface="Arial"/>
                <a:sym typeface="Arial"/>
              </a:endParaRPr>
            </a:p>
          </p:txBody>
        </p:sp>
        <p:sp>
          <p:nvSpPr>
            <p:cNvPr id="193" name="Google Shape;193;p23"/>
            <p:cNvSpPr/>
            <p:nvPr/>
          </p:nvSpPr>
          <p:spPr>
            <a:xfrm>
              <a:off x="2305415" y="1771570"/>
              <a:ext cx="2312545" cy="2106462"/>
            </a:xfrm>
            <a:prstGeom prst="rect">
              <a:avLst/>
            </a:prstGeom>
            <a:solidFill>
              <a:schemeClr val="lt1"/>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txBox="1"/>
            <p:nvPr/>
          </p:nvSpPr>
          <p:spPr>
            <a:xfrm>
              <a:off x="2305415" y="1771570"/>
              <a:ext cx="2312545" cy="2106462"/>
            </a:xfrm>
            <a:prstGeom prst="rect">
              <a:avLst/>
            </a:prstGeom>
            <a:noFill/>
            <a:ln>
              <a:noFill/>
            </a:ln>
          </p:spPr>
          <p:txBody>
            <a:bodyPr anchorCtr="0" anchor="t" bIns="30475" lIns="30475" spcFirstLastPara="1" rIns="30475" wrap="square" tIns="30475">
              <a:noAutofit/>
            </a:bodyPr>
            <a:lstStyle/>
            <a:p>
              <a:pPr indent="0" lvl="0" marL="0" marR="0" rtl="0" algn="l">
                <a:lnSpc>
                  <a:spcPct val="90000"/>
                </a:lnSpc>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lnSpc>
                  <a:spcPct val="90000"/>
                </a:lnSpc>
                <a:spcBef>
                  <a:spcPts val="280"/>
                </a:spcBef>
                <a:spcAft>
                  <a:spcPts val="0"/>
                </a:spcAft>
                <a:buNone/>
              </a:pPr>
              <a:r>
                <a:rPr lang="en-US" sz="900">
                  <a:solidFill>
                    <a:schemeClr val="dk1"/>
                  </a:solidFill>
                  <a:latin typeface="Calibri"/>
                  <a:ea typeface="Calibri"/>
                  <a:cs typeface="Calibri"/>
                  <a:sym typeface="Calibri"/>
                </a:rPr>
                <a:t>html_tables = BE4U.find_all('table')</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rPr lang="en-US" sz="900">
                  <a:solidFill>
                    <a:schemeClr val="dk1"/>
                  </a:solidFill>
                  <a:latin typeface="Calibri"/>
                  <a:ea typeface="Calibri"/>
                  <a:cs typeface="Calibri"/>
                  <a:sym typeface="Calibri"/>
                </a:rPr>
                <a:t>for th in daTH:</a:t>
              </a:r>
              <a:endParaRPr sz="900">
                <a:solidFill>
                  <a:schemeClr val="dk1"/>
                </a:solidFill>
                <a:latin typeface="Calibri"/>
                <a:ea typeface="Calibri"/>
                <a:cs typeface="Calibri"/>
                <a:sym typeface="Calibri"/>
              </a:endParaRPr>
            </a:p>
            <a:p>
              <a:pPr indent="-57150" lvl="1" marL="57150" marR="0" rtl="0" algn="l">
                <a:lnSpc>
                  <a:spcPct val="90000"/>
                </a:lnSpc>
                <a:spcBef>
                  <a:spcPts val="315"/>
                </a:spcBef>
                <a:spcAft>
                  <a:spcPts val="0"/>
                </a:spcAft>
                <a:buClr>
                  <a:schemeClr val="dk1"/>
                </a:buClr>
                <a:buSzPts val="900"/>
                <a:buFont typeface="Calibri"/>
                <a:buChar char="•"/>
              </a:pPr>
              <a:r>
                <a:rPr b="0" i="0" lang="en-US" sz="900" u="none" cap="none" strike="noStrike">
                  <a:solidFill>
                    <a:schemeClr val="dk1"/>
                  </a:solidFill>
                  <a:latin typeface="Calibri"/>
                  <a:ea typeface="Calibri"/>
                  <a:cs typeface="Calibri"/>
                  <a:sym typeface="Calibri"/>
                </a:rPr>
                <a:t>name =extract_column_from_header(th)</a:t>
              </a:r>
              <a:endParaRPr b="0" i="0" sz="900" u="none" cap="none" strike="noStrike">
                <a:solidFill>
                  <a:schemeClr val="dk1"/>
                </a:solidFill>
                <a:latin typeface="Calibri"/>
                <a:ea typeface="Calibri"/>
                <a:cs typeface="Calibri"/>
                <a:sym typeface="Calibri"/>
              </a:endParaRPr>
            </a:p>
            <a:p>
              <a:pPr indent="-57150" lvl="1" marL="57150" marR="0" rtl="0" algn="l">
                <a:lnSpc>
                  <a:spcPct val="90000"/>
                </a:lnSpc>
                <a:spcBef>
                  <a:spcPts val="135"/>
                </a:spcBef>
                <a:spcAft>
                  <a:spcPts val="0"/>
                </a:spcAft>
                <a:buClr>
                  <a:schemeClr val="dk1"/>
                </a:buClr>
                <a:buSzPts val="900"/>
                <a:buFont typeface="Calibri"/>
                <a:buChar char="•"/>
              </a:pPr>
              <a:r>
                <a:rPr b="0" i="0" lang="en-US" sz="900" u="none" cap="none" strike="noStrike">
                  <a:solidFill>
                    <a:schemeClr val="dk1"/>
                  </a:solidFill>
                  <a:latin typeface="Calibri"/>
                  <a:ea typeface="Calibri"/>
                  <a:cs typeface="Calibri"/>
                  <a:sym typeface="Calibri"/>
                </a:rPr>
                <a:t>duh_names.append(name)</a:t>
              </a:r>
              <a:endParaRPr b="0" i="0" sz="900" u="none" cap="none" strike="noStrike">
                <a:solidFill>
                  <a:schemeClr val="dk1"/>
                </a:solidFill>
                <a:latin typeface="Calibri"/>
                <a:ea typeface="Calibri"/>
                <a:cs typeface="Calibri"/>
                <a:sym typeface="Calibri"/>
              </a:endParaRPr>
            </a:p>
            <a:p>
              <a:pPr indent="-57150" lvl="1" marL="57150" marR="0" rtl="0" algn="l">
                <a:lnSpc>
                  <a:spcPct val="90000"/>
                </a:lnSpc>
                <a:spcBef>
                  <a:spcPts val="135"/>
                </a:spcBef>
                <a:spcAft>
                  <a:spcPts val="0"/>
                </a:spcAft>
                <a:buClr>
                  <a:schemeClr val="dk1"/>
                </a:buClr>
                <a:buSzPts val="900"/>
                <a:buFont typeface="Calibri"/>
                <a:buChar char="•"/>
              </a:pPr>
              <a:r>
                <a:rPr b="0" i="0" lang="en-US" sz="900" u="none" cap="none" strike="noStrike">
                  <a:solidFill>
                    <a:schemeClr val="dk1"/>
                  </a:solidFill>
                  <a:latin typeface="Calibri"/>
                  <a:ea typeface="Calibri"/>
                  <a:cs typeface="Calibri"/>
                  <a:sym typeface="Calibri"/>
                </a:rPr>
                <a:t>if (name!=None) and (len(name) &gt;0):</a:t>
              </a:r>
              <a:endParaRPr b="0" i="0" sz="900" u="none" cap="none" strike="noStrike">
                <a:solidFill>
                  <a:schemeClr val="dk1"/>
                </a:solidFill>
                <a:latin typeface="Calibri"/>
                <a:ea typeface="Calibri"/>
                <a:cs typeface="Calibri"/>
                <a:sym typeface="Calibri"/>
              </a:endParaRPr>
            </a:p>
            <a:p>
              <a:pPr indent="-57150" lvl="1" marL="57150" marR="0" rtl="0" algn="l">
                <a:lnSpc>
                  <a:spcPct val="90000"/>
                </a:lnSpc>
                <a:spcBef>
                  <a:spcPts val="135"/>
                </a:spcBef>
                <a:spcAft>
                  <a:spcPts val="0"/>
                </a:spcAft>
                <a:buClr>
                  <a:schemeClr val="dk1"/>
                </a:buClr>
                <a:buSzPts val="900"/>
                <a:buFont typeface="Calibri"/>
                <a:buChar char="•"/>
              </a:pPr>
              <a:r>
                <a:rPr b="0" i="0" lang="en-US" sz="900" u="none" cap="none" strike="noStrike">
                  <a:solidFill>
                    <a:schemeClr val="dk1"/>
                  </a:solidFill>
                  <a:latin typeface="Calibri"/>
                  <a:ea typeface="Calibri"/>
                  <a:cs typeface="Calibri"/>
                  <a:sym typeface="Calibri"/>
                </a:rPr>
                <a:t>column_names.append(name)</a:t>
              </a:r>
              <a:endParaRPr b="0" i="0" sz="900" u="none" cap="none" strike="noStrike">
                <a:solidFill>
                  <a:schemeClr val="dk1"/>
                </a:solidFill>
                <a:latin typeface="Calibri"/>
                <a:ea typeface="Calibri"/>
                <a:cs typeface="Calibri"/>
                <a:sym typeface="Calibri"/>
              </a:endParaRPr>
            </a:p>
          </p:txBody>
        </p:sp>
        <p:sp>
          <p:nvSpPr>
            <p:cNvPr id="195" name="Google Shape;195;p23"/>
            <p:cNvSpPr/>
            <p:nvPr/>
          </p:nvSpPr>
          <p:spPr>
            <a:xfrm>
              <a:off x="4553031" y="1345682"/>
              <a:ext cx="2998788" cy="1421503"/>
            </a:xfrm>
            <a:prstGeom prst="rightArrow">
              <a:avLst>
                <a:gd fmla="val 50000" name="adj1"/>
                <a:gd fmla="val 5000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txBox="1"/>
            <p:nvPr/>
          </p:nvSpPr>
          <p:spPr>
            <a:xfrm>
              <a:off x="4553031" y="1701058"/>
              <a:ext cx="2643412" cy="710751"/>
            </a:xfrm>
            <a:prstGeom prst="rect">
              <a:avLst/>
            </a:prstGeom>
            <a:noFill/>
            <a:ln>
              <a:noFill/>
            </a:ln>
          </p:spPr>
          <p:txBody>
            <a:bodyPr anchorCtr="0" anchor="ctr" bIns="173575" lIns="53325" spcFirstLastPara="1" rIns="254000" wrap="square" tIns="53325">
              <a:noAutofit/>
            </a:bodyPr>
            <a:lstStyle/>
            <a:p>
              <a:pPr indent="0" lvl="0" marL="0" marR="0" rtl="0" algn="l">
                <a:lnSpc>
                  <a:spcPct val="90000"/>
                </a:lnSpc>
                <a:spcBef>
                  <a:spcPts val="0"/>
                </a:spcBef>
                <a:spcAft>
                  <a:spcPts val="0"/>
                </a:spcAft>
                <a:buNone/>
              </a:pPr>
              <a:r>
                <a:rPr lang="en-US" sz="1400">
                  <a:solidFill>
                    <a:schemeClr val="lt1"/>
                  </a:solidFill>
                  <a:latin typeface="Arial"/>
                  <a:ea typeface="Arial"/>
                  <a:cs typeface="Arial"/>
                  <a:sym typeface="Arial"/>
                </a:rPr>
                <a:t>Create DataFrame from extracted HTML Tables. </a:t>
              </a:r>
              <a:endParaRPr/>
            </a:p>
            <a:p>
              <a:pPr indent="0" lvl="0" marL="0" marR="0" rtl="0" algn="l">
                <a:lnSpc>
                  <a:spcPct val="90000"/>
                </a:lnSpc>
                <a:spcBef>
                  <a:spcPts val="490"/>
                </a:spcBef>
                <a:spcAft>
                  <a:spcPts val="0"/>
                </a:spcAft>
                <a:buNone/>
              </a:pPr>
              <a:r>
                <a:rPr lang="en-US" sz="1400">
                  <a:solidFill>
                    <a:schemeClr val="lt1"/>
                  </a:solidFill>
                  <a:latin typeface="Arial"/>
                  <a:ea typeface="Arial"/>
                  <a:cs typeface="Arial"/>
                  <a:sym typeface="Arial"/>
                </a:rPr>
                <a:t>Save as CSV file.</a:t>
              </a:r>
              <a:endParaRPr sz="1400">
                <a:solidFill>
                  <a:schemeClr val="lt1"/>
                </a:solidFill>
                <a:latin typeface="Arial"/>
                <a:ea typeface="Arial"/>
                <a:cs typeface="Arial"/>
                <a:sym typeface="Arial"/>
              </a:endParaRPr>
            </a:p>
          </p:txBody>
        </p:sp>
        <p:sp>
          <p:nvSpPr>
            <p:cNvPr id="197" name="Google Shape;197;p23"/>
            <p:cNvSpPr/>
            <p:nvPr/>
          </p:nvSpPr>
          <p:spPr>
            <a:xfrm>
              <a:off x="4650821" y="2370696"/>
              <a:ext cx="2312545" cy="2734046"/>
            </a:xfrm>
            <a:prstGeom prst="rect">
              <a:avLst/>
            </a:prstGeom>
            <a:solidFill>
              <a:schemeClr val="lt1"/>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txBox="1"/>
            <p:nvPr/>
          </p:nvSpPr>
          <p:spPr>
            <a:xfrm>
              <a:off x="4650821" y="2370696"/>
              <a:ext cx="2312545" cy="2734046"/>
            </a:xfrm>
            <a:prstGeom prst="rect">
              <a:avLst/>
            </a:prstGeom>
            <a:noFill/>
            <a:ln>
              <a:noFill/>
            </a:ln>
          </p:spPr>
          <p:txBody>
            <a:bodyPr anchorCtr="0" anchor="t" bIns="34275" lIns="34275" spcFirstLastPara="1" rIns="34275" wrap="square" tIns="34275">
              <a:noAutofit/>
            </a:bodyPr>
            <a:lstStyle/>
            <a:p>
              <a:pPr indent="0" lvl="0" marL="0" marR="0" rtl="0" algn="l">
                <a:lnSpc>
                  <a:spcPct val="90000"/>
                </a:lnSpc>
                <a:spcBef>
                  <a:spcPts val="0"/>
                </a:spcBef>
                <a:spcAft>
                  <a:spcPts val="0"/>
                </a:spcAft>
                <a:buNone/>
              </a:pPr>
              <a:r>
                <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rPr lang="en-US" sz="900">
                  <a:solidFill>
                    <a:schemeClr val="dk1"/>
                  </a:solidFill>
                  <a:latin typeface="Calibri"/>
                  <a:ea typeface="Calibri"/>
                  <a:cs typeface="Calibri"/>
                  <a:sym typeface="Calibri"/>
                </a:rPr>
                <a:t>launch_dict= dict.fromkeys(column_names) </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rPr lang="en-US" sz="900">
                  <a:solidFill>
                    <a:schemeClr val="dk1"/>
                  </a:solidFill>
                  <a:latin typeface="Calibri"/>
                  <a:ea typeface="Calibri"/>
                  <a:cs typeface="Calibri"/>
                  <a:sym typeface="Calibri"/>
                </a:rPr>
                <a:t>launch_dict[‘columnName.'] = []    #Where columnName are ‘Flight No’, ‘Launch Site’, ‘Payload’, ‘Payload Mass’ etc. </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rPr lang="en-US" sz="900">
                  <a:solidFill>
                    <a:schemeClr val="dk1"/>
                  </a:solidFill>
                  <a:latin typeface="Calibri"/>
                  <a:ea typeface="Calibri"/>
                  <a:cs typeface="Calibri"/>
                  <a:sym typeface="Calibri"/>
                </a:rPr>
                <a:t>extracted_row = 0</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rPr lang="en-US" sz="900">
                  <a:solidFill>
                    <a:schemeClr val="dk1"/>
                  </a:solidFill>
                  <a:latin typeface="Calibri"/>
                  <a:ea typeface="Calibri"/>
                  <a:cs typeface="Calibri"/>
                  <a:sym typeface="Calibri"/>
                </a:rPr>
                <a:t>for table_number,table in enumerate(BE4U.find_all('table',"wikitable plainrowheaders collapsible")):</a:t>
              </a:r>
              <a:endParaRPr sz="900">
                <a:solidFill>
                  <a:schemeClr val="dk1"/>
                </a:solidFill>
                <a:latin typeface="Calibri"/>
                <a:ea typeface="Calibri"/>
                <a:cs typeface="Calibri"/>
                <a:sym typeface="Calibri"/>
              </a:endParaRPr>
            </a:p>
            <a:p>
              <a:pPr indent="-57150" lvl="1" marL="57150" marR="0" rtl="0" algn="l">
                <a:lnSpc>
                  <a:spcPct val="90000"/>
                </a:lnSpc>
                <a:spcBef>
                  <a:spcPts val="315"/>
                </a:spcBef>
                <a:spcAft>
                  <a:spcPts val="0"/>
                </a:spcAft>
                <a:buClr>
                  <a:schemeClr val="dk1"/>
                </a:buClr>
                <a:buSzPts val="900"/>
                <a:buFont typeface="Calibri"/>
                <a:buChar char="•"/>
              </a:pPr>
              <a:r>
                <a:rPr b="0" i="0" lang="en-US" sz="900" u="none" cap="none" strike="noStrike">
                  <a:solidFill>
                    <a:schemeClr val="dk1"/>
                  </a:solidFill>
                  <a:latin typeface="Calibri"/>
                  <a:ea typeface="Calibri"/>
                  <a:cs typeface="Calibri"/>
                  <a:sym typeface="Calibri"/>
                </a:rPr>
                <a:t>for rows in table.find_all("tr"):</a:t>
              </a:r>
              <a:endParaRPr b="0" i="0" sz="900" u="none" cap="none" strike="noStrike">
                <a:solidFill>
                  <a:schemeClr val="dk1"/>
                </a:solidFill>
                <a:latin typeface="Calibri"/>
                <a:ea typeface="Calibri"/>
                <a:cs typeface="Calibri"/>
                <a:sym typeface="Calibri"/>
              </a:endParaRPr>
            </a:p>
            <a:p>
              <a:pPr indent="-57150" lvl="2" marL="114300" marR="0" rtl="0" algn="l">
                <a:lnSpc>
                  <a:spcPct val="90000"/>
                </a:lnSpc>
                <a:spcBef>
                  <a:spcPts val="135"/>
                </a:spcBef>
                <a:spcAft>
                  <a:spcPts val="0"/>
                </a:spcAft>
                <a:buClr>
                  <a:schemeClr val="dk1"/>
                </a:buClr>
                <a:buSzPts val="900"/>
                <a:buFont typeface="Calibri"/>
                <a:buChar char="•"/>
              </a:pPr>
              <a:r>
                <a:rPr b="0" i="0" lang="en-US" sz="900" u="none" cap="none" strike="noStrike">
                  <a:solidFill>
                    <a:schemeClr val="dk1"/>
                  </a:solidFill>
                  <a:latin typeface="Calibri"/>
                  <a:ea typeface="Calibri"/>
                  <a:cs typeface="Calibri"/>
                  <a:sym typeface="Calibri"/>
                </a:rPr>
                <a:t>#Append the columnNames into the strings.. See the complete code in the Github URL provided. </a:t>
              </a:r>
              <a:endParaRPr b="0" i="0" sz="900" u="none" cap="none" strike="noStrike">
                <a:solidFill>
                  <a:schemeClr val="dk1"/>
                </a:solidFill>
                <a:latin typeface="Calibri"/>
                <a:ea typeface="Calibri"/>
                <a:cs typeface="Calibri"/>
                <a:sym typeface="Calibri"/>
              </a:endParaRPr>
            </a:p>
            <a:p>
              <a:pPr indent="0" lvl="3" marL="171450" marR="0" rtl="0" algn="l">
                <a:lnSpc>
                  <a:spcPct val="90000"/>
                </a:lnSpc>
                <a:spcBef>
                  <a:spcPts val="135"/>
                </a:spcBef>
                <a:spcAft>
                  <a:spcPts val="0"/>
                </a:spcAft>
                <a:buClr>
                  <a:schemeClr val="dk1"/>
                </a:buClr>
                <a:buSzPts val="900"/>
                <a:buFont typeface="Calibri"/>
                <a:buNone/>
              </a:pPr>
              <a:r>
                <a:t/>
              </a:r>
              <a:endParaRPr b="0" i="0" sz="900" u="none" cap="none" strike="noStrike">
                <a:solidFill>
                  <a:schemeClr val="dk1"/>
                </a:solidFill>
                <a:latin typeface="Calibri"/>
                <a:ea typeface="Calibri"/>
                <a:cs typeface="Calibri"/>
                <a:sym typeface="Calibri"/>
              </a:endParaRPr>
            </a:p>
            <a:p>
              <a:pPr indent="0" lvl="0" marL="0" marR="0" rtl="0" algn="l">
                <a:lnSpc>
                  <a:spcPct val="90000"/>
                </a:lnSpc>
                <a:spcBef>
                  <a:spcPts val="135"/>
                </a:spcBef>
                <a:spcAft>
                  <a:spcPts val="0"/>
                </a:spcAft>
                <a:buNone/>
              </a:pPr>
              <a:r>
                <a:rPr lang="en-US" sz="900">
                  <a:solidFill>
                    <a:schemeClr val="dk1"/>
                  </a:solidFill>
                  <a:latin typeface="Calibri"/>
                  <a:ea typeface="Calibri"/>
                  <a:cs typeface="Calibri"/>
                  <a:sym typeface="Calibri"/>
                </a:rPr>
                <a:t>df=pd.DataFrame(launch_dict)</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rPr b="0" i="0" lang="en-US" sz="900">
                  <a:solidFill>
                    <a:schemeClr val="dk1"/>
                  </a:solidFill>
                  <a:latin typeface="Calibri"/>
                  <a:ea typeface="Calibri"/>
                  <a:cs typeface="Calibri"/>
                  <a:sym typeface="Calibri"/>
                </a:rPr>
                <a:t>df.to_csv('spacex_web_scraped.csv', index=False)</a:t>
              </a:r>
              <a:endParaRPr sz="900">
                <a:solidFill>
                  <a:schemeClr val="dk1"/>
                </a:solidFill>
                <a:latin typeface="Calibri"/>
                <a:ea typeface="Calibri"/>
                <a:cs typeface="Calibri"/>
                <a:sym typeface="Calibri"/>
              </a:endParaRPr>
            </a:p>
            <a:p>
              <a:pPr indent="0" lvl="0" marL="0" marR="0" rtl="0" algn="l">
                <a:lnSpc>
                  <a:spcPct val="90000"/>
                </a:lnSpc>
                <a:spcBef>
                  <a:spcPts val="315"/>
                </a:spcBef>
                <a:spcAft>
                  <a:spcPts val="0"/>
                </a:spcAft>
                <a:buNone/>
              </a:pPr>
              <a:r>
                <a:t/>
              </a:r>
              <a:endParaRPr sz="800">
                <a:solidFill>
                  <a:schemeClr val="dk1"/>
                </a:solidFill>
                <a:latin typeface="Calibri"/>
                <a:ea typeface="Calibri"/>
                <a:cs typeface="Calibri"/>
                <a:sym typeface="Calibri"/>
              </a:endParaRPr>
            </a:p>
          </p:txBody>
        </p:sp>
      </p:grpSp>
      <p:sp>
        <p:nvSpPr>
          <p:cNvPr id="199" name="Google Shape;199;p23"/>
          <p:cNvSpPr txBox="1"/>
          <p:nvPr/>
        </p:nvSpPr>
        <p:spPr>
          <a:xfrm>
            <a:off x="175259" y="1591718"/>
            <a:ext cx="371094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GITHUB LINK TO COMPLETE CODE:</a:t>
            </a:r>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LINK</a:t>
            </a:r>
            <a:endParaRPr sz="1800">
              <a:solidFill>
                <a:schemeClr val="dk1"/>
              </a:solidFill>
              <a:latin typeface="Calibri"/>
              <a:ea typeface="Calibri"/>
              <a:cs typeface="Calibri"/>
              <a:sym typeface="Calibri"/>
            </a:endParaRPr>
          </a:p>
        </p:txBody>
      </p:sp>
      <p:sp>
        <p:nvSpPr>
          <p:cNvPr id="200" name="Google Shape;200;p23"/>
          <p:cNvSpPr txBox="1"/>
          <p:nvPr/>
        </p:nvSpPr>
        <p:spPr>
          <a:xfrm>
            <a:off x="1114096" y="2405002"/>
            <a:ext cx="15345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